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  <p:sldId id="260" r:id="rId4"/>
    <p:sldId id="259" r:id="rId5"/>
    <p:sldId id="258" r:id="rId6"/>
    <p:sldId id="263" r:id="rId7"/>
    <p:sldId id="264" r:id="rId8"/>
    <p:sldId id="265" r:id="rId9"/>
    <p:sldId id="266" r:id="rId10"/>
    <p:sldId id="257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9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3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0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2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5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066E-40A1-B047-957D-46287BECA2FD}" type="datetimeFigureOut">
              <a:rPr lang="en-US" smtClean="0"/>
              <a:t>7/30/14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B945-706D-BB4B-A83C-72CF06375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9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Compare Fractions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Introducing: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Common Denominator</a:t>
            </a:r>
          </a:p>
        </p:txBody>
      </p:sp>
    </p:spTree>
    <p:extLst>
      <p:ext uri="{BB962C8B-B14F-4D97-AF65-F5344CB8AC3E}">
        <p14:creationId xmlns:p14="http://schemas.microsoft.com/office/powerpoint/2010/main" val="284933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0" y="1736725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Arial" charset="0"/>
              </a:rPr>
              <a:t>To compare fractions with unlike denominators </a:t>
            </a:r>
            <a:r>
              <a:rPr lang="en-US" sz="2000" dirty="0" smtClean="0">
                <a:latin typeface="Arial" charset="0"/>
              </a:rPr>
              <a:t>rewrite </a:t>
            </a:r>
            <a:r>
              <a:rPr lang="en-US" sz="2000" dirty="0">
                <a:latin typeface="Arial" charset="0"/>
              </a:rPr>
              <a:t>the fractions with like or common denominators, making them </a:t>
            </a:r>
            <a:r>
              <a:rPr lang="en-US" sz="2000" i="1" dirty="0">
                <a:latin typeface="Arial" charset="0"/>
              </a:rPr>
              <a:t>like fractions</a:t>
            </a:r>
            <a:r>
              <a:rPr lang="en-US" sz="2000" dirty="0">
                <a:latin typeface="Arial" charset="0"/>
              </a:rPr>
              <a:t>.   </a:t>
            </a:r>
          </a:p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Compare Fractions 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3324" y="3060164"/>
            <a:ext cx="10426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FF0000"/>
                </a:solidFill>
              </a:rPr>
              <a:t>3</a:t>
            </a:r>
            <a:br>
              <a:rPr lang="en-US" sz="6600" u="sng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12</a:t>
            </a:r>
            <a:endParaRPr lang="en-US" sz="66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3223" y="3060164"/>
            <a:ext cx="10426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FF0000"/>
                </a:solidFill>
              </a:rPr>
              <a:t>5</a:t>
            </a:r>
            <a:br>
              <a:rPr lang="en-US" sz="6600" u="sng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12</a:t>
            </a:r>
            <a:endParaRPr lang="en-US" sz="6600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640" y="5610178"/>
            <a:ext cx="788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fractions        and        both have like denominators, making them like fractions.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3473" y="5543528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3</a:t>
            </a:r>
            <a:br>
              <a:rPr lang="en-US" sz="1400" u="sng" dirty="0" smtClean="0"/>
            </a:br>
            <a:r>
              <a:rPr lang="en-US" sz="1400" dirty="0" smtClean="0"/>
              <a:t>12</a:t>
            </a:r>
            <a:endParaRPr lang="en-US" sz="1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453324" y="5543528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5</a:t>
            </a:r>
            <a:br>
              <a:rPr lang="en-US" sz="1400" u="sng" dirty="0" smtClean="0"/>
            </a:br>
            <a:r>
              <a:rPr lang="en-US" sz="1400" dirty="0" smtClean="0"/>
              <a:t>12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62300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To find a common denominator:</a:t>
            </a:r>
            <a:br>
              <a:rPr lang="en-US" dirty="0">
                <a:solidFill>
                  <a:srgbClr val="FF0000"/>
                </a:solidFill>
                <a:latin typeface="Arial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charset="0"/>
              </a:rPr>
              <a:t>	Think </a:t>
            </a:r>
            <a:r>
              <a:rPr lang="en-US" sz="2400" dirty="0">
                <a:latin typeface="Arial" charset="0"/>
              </a:rPr>
              <a:t>of the denominators 4 and 8 in     and    .  Does the smaller denominator 4 divide evenly into the larger 8? Yes, then the larger denominator 8 is the common denominator.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4701" y="1467226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4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897188" y="1467226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5</a:t>
            </a:r>
            <a:br>
              <a:rPr lang="en-US" u="sng" dirty="0" smtClean="0"/>
            </a:br>
            <a:r>
              <a:rPr lang="en-US" dirty="0" smtClean="0"/>
              <a:t>8</a:t>
            </a:r>
            <a:endParaRPr lang="en-US" u="sng" dirty="0"/>
          </a:p>
        </p:txBody>
      </p:sp>
      <p:pic>
        <p:nvPicPr>
          <p:cNvPr id="9" name="Picture 8" descr="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87" y="3196677"/>
            <a:ext cx="1905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2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If the smaller denominator does not divide evenly into the larger, </a:t>
            </a:r>
            <a:r>
              <a:rPr lang="en-US" sz="2400" dirty="0" smtClean="0">
                <a:latin typeface="Arial" charset="0"/>
              </a:rPr>
              <a:t>multiply </a:t>
            </a:r>
            <a:r>
              <a:rPr lang="en-US" sz="2400" dirty="0">
                <a:latin typeface="Arial" charset="0"/>
              </a:rPr>
              <a:t>the larger denominator by 2, 3, and then 4, </a:t>
            </a:r>
            <a:r>
              <a:rPr lang="en-US" sz="2400" dirty="0" smtClean="0">
                <a:latin typeface="Arial" charset="0"/>
              </a:rPr>
              <a:t>and so on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>
                <a:latin typeface="Arial" charset="0"/>
              </a:rPr>
              <a:t>Each time check for division by the smaller denominator.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tw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94" y="4033123"/>
            <a:ext cx="1567820" cy="2093040"/>
          </a:xfrm>
          <a:prstGeom prst="rect">
            <a:avLst/>
          </a:prstGeom>
        </p:spPr>
      </p:pic>
      <p:pic>
        <p:nvPicPr>
          <p:cNvPr id="3" name="Picture 2" descr="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01" y="3878490"/>
            <a:ext cx="2006851" cy="2247673"/>
          </a:xfrm>
          <a:prstGeom prst="rect">
            <a:avLst/>
          </a:prstGeom>
        </p:spPr>
      </p:pic>
      <p:pic>
        <p:nvPicPr>
          <p:cNvPr id="4" name="Picture 3" descr="4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7" y="3656912"/>
            <a:ext cx="1738909" cy="246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2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28600" y="5699125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latin typeface="Arial" charset="0"/>
              </a:rPr>
              <a:t>The </a:t>
            </a:r>
            <a:r>
              <a:rPr lang="en-US" sz="2000" i="1">
                <a:latin typeface="Arial" charset="0"/>
              </a:rPr>
              <a:t>common denominator</a:t>
            </a:r>
            <a:r>
              <a:rPr lang="en-US" sz="2000">
                <a:latin typeface="Arial" charset="0"/>
              </a:rPr>
              <a:t> of 5 and 4 is 20 because both 5 and 4 divide evenly into 20. </a:t>
            </a:r>
            <a:endParaRPr lang="en-US" sz="1400">
              <a:latin typeface="Verdana" charset="0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Compare Fractions 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1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pic>
        <p:nvPicPr>
          <p:cNvPr id="2" name="Picture 1" descr="12:20 cir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89" y="1098795"/>
            <a:ext cx="1905000" cy="1905000"/>
          </a:xfrm>
          <a:prstGeom prst="rect">
            <a:avLst/>
          </a:prstGeom>
        </p:spPr>
      </p:pic>
      <p:pic>
        <p:nvPicPr>
          <p:cNvPr id="3" name="Picture 2" descr="15:20 circ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89" y="3192038"/>
            <a:ext cx="19050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72200" y="1275031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4000" u="sng" dirty="0">
                <a:solidFill>
                  <a:prstClr val="black"/>
                </a:solidFill>
              </a:rPr>
              <a:t>12</a:t>
            </a:r>
            <a:br>
              <a:rPr lang="en-US" sz="4000" u="sng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20</a:t>
            </a:r>
            <a:endParaRPr lang="en-US" sz="4000" u="sng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3192038"/>
            <a:ext cx="7046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15</a:t>
            </a:r>
            <a:br>
              <a:rPr lang="en-US" sz="4000" u="sng" dirty="0" smtClean="0"/>
            </a:br>
            <a:r>
              <a:rPr lang="en-US" sz="4000" dirty="0" smtClean="0"/>
              <a:t>20</a:t>
            </a:r>
            <a:endParaRPr lang="en-US" sz="4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253663" y="1275031"/>
            <a:ext cx="1117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3</a:t>
            </a:r>
            <a:br>
              <a:rPr lang="en-US" sz="4000" u="sng" dirty="0" smtClean="0"/>
            </a:br>
            <a:r>
              <a:rPr lang="en-US" sz="4000" dirty="0" smtClean="0"/>
              <a:t>5</a:t>
            </a:r>
            <a:endParaRPr lang="en-US" sz="4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253663" y="3192038"/>
            <a:ext cx="4446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3</a:t>
            </a:r>
            <a:br>
              <a:rPr lang="en-US" sz="4000" u="sng" dirty="0" smtClean="0"/>
            </a:br>
            <a:r>
              <a:rPr lang="en-US" sz="4000" dirty="0" smtClean="0"/>
              <a:t>4</a:t>
            </a:r>
            <a:endParaRPr lang="en-US" sz="40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027829" y="5052794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5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562326" y="5114679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78523" y="5052794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4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633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28600" y="586740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Arial" charset="0"/>
              </a:rPr>
              <a:t>Here is the picture of  </a:t>
            </a:r>
            <a:r>
              <a:rPr lang="en-US" sz="2000" b="1" baseline="30000" dirty="0" smtClean="0">
                <a:latin typeface="Arial" charset="0"/>
              </a:rPr>
              <a:t>   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b="1" baseline="30000" dirty="0" smtClean="0">
                <a:latin typeface="Arial" charset="0"/>
              </a:rPr>
              <a:t>     </a:t>
            </a:r>
            <a:r>
              <a:rPr lang="en-US" sz="2000" dirty="0" smtClean="0">
                <a:latin typeface="Arial" charset="0"/>
              </a:rPr>
              <a:t>. </a:t>
            </a:r>
            <a:r>
              <a:rPr lang="en-US" sz="2000" dirty="0">
                <a:latin typeface="Arial" charset="0"/>
              </a:rPr>
              <a:t>The picture shows that </a:t>
            </a:r>
            <a:r>
              <a:rPr lang="en-US" sz="2000" b="1" baseline="30000" dirty="0" smtClean="0">
                <a:latin typeface="Arial" charset="0"/>
              </a:rPr>
              <a:t>     </a:t>
            </a:r>
            <a:r>
              <a:rPr lang="en-US" sz="2000" dirty="0" smtClean="0">
                <a:latin typeface="Arial" charset="0"/>
              </a:rPr>
              <a:t>is </a:t>
            </a:r>
            <a:r>
              <a:rPr lang="en-US" sz="2000" dirty="0">
                <a:latin typeface="Arial" charset="0"/>
              </a:rPr>
              <a:t>larger </a:t>
            </a:r>
            <a:r>
              <a:rPr lang="en-US" sz="2000" dirty="0" smtClean="0">
                <a:latin typeface="Arial" charset="0"/>
              </a:rPr>
              <a:t>than    . </a:t>
            </a:r>
            <a:r>
              <a:rPr lang="en-US" sz="2000" dirty="0">
                <a:latin typeface="Arial" charset="0"/>
              </a:rPr>
              <a:t>Notice that each fraction has been renamed to </a:t>
            </a:r>
            <a:r>
              <a:rPr lang="en-US" sz="2000" dirty="0" smtClean="0">
                <a:latin typeface="Arial" charset="0"/>
              </a:rPr>
              <a:t>   and </a:t>
            </a:r>
            <a:r>
              <a:rPr lang="en-US" sz="2000" b="1" baseline="30000" dirty="0" smtClean="0">
                <a:latin typeface="Arial" charset="0"/>
              </a:rPr>
              <a:t>     .</a:t>
            </a:r>
            <a:endParaRPr lang="en-US" sz="2000" dirty="0">
              <a:latin typeface="Arial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Compare Fractions 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2133600"/>
            <a:ext cx="633888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6559" y="5836040"/>
            <a:ext cx="26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3</a:t>
            </a:r>
            <a:br>
              <a:rPr lang="en-US" sz="1200" u="sng" dirty="0" smtClean="0"/>
            </a:br>
            <a:r>
              <a:rPr lang="en-US" sz="1200" dirty="0" smtClean="0"/>
              <a:t>4</a:t>
            </a:r>
            <a:endParaRPr lang="en-US" sz="1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464765" y="5804680"/>
            <a:ext cx="26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2</a:t>
            </a:r>
            <a:br>
              <a:rPr lang="en-US" sz="1200" u="sng" dirty="0" smtClean="0"/>
            </a:br>
            <a:r>
              <a:rPr lang="en-US" sz="1200" dirty="0" smtClean="0"/>
              <a:t>3</a:t>
            </a:r>
            <a:endParaRPr lang="en-US" sz="1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411350" y="5854445"/>
            <a:ext cx="2626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3</a:t>
            </a:r>
            <a:br>
              <a:rPr lang="en-US" sz="1200" u="sng" dirty="0"/>
            </a:br>
            <a:r>
              <a:rPr lang="en-US" sz="1200" dirty="0"/>
              <a:t>4</a:t>
            </a:r>
            <a:endParaRPr lang="en-US" sz="1200" u="sng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5538" y="5830411"/>
            <a:ext cx="2626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2</a:t>
            </a:r>
            <a:br>
              <a:rPr lang="en-US" sz="1200" u="sng" dirty="0"/>
            </a:br>
            <a:r>
              <a:rPr lang="en-US" sz="1200" dirty="0"/>
              <a:t>3</a:t>
            </a:r>
            <a:endParaRPr lang="en-US" sz="1200" u="sng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2763" y="617286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 smtClean="0"/>
              <a:t>9</a:t>
            </a:r>
            <a:br>
              <a:rPr lang="en-US" sz="1200" u="sng" dirty="0" smtClean="0"/>
            </a:br>
            <a:r>
              <a:rPr lang="en-US" sz="1200" dirty="0" smtClean="0"/>
              <a:t>12</a:t>
            </a:r>
            <a:endParaRPr lang="en-US" sz="1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241021" y="616724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 smtClean="0"/>
              <a:t>8</a:t>
            </a:r>
            <a:br>
              <a:rPr lang="en-US" sz="1200" u="sng" dirty="0" smtClean="0"/>
            </a:br>
            <a:r>
              <a:rPr lang="en-US" sz="1200" dirty="0" smtClean="0"/>
              <a:t>12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79454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292100" y="1431925"/>
            <a:ext cx="8534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Arial" charset="0"/>
              </a:rPr>
              <a:t>Now that we know that 12 is the </a:t>
            </a:r>
            <a:r>
              <a:rPr lang="en-US" sz="2000" i="1" dirty="0">
                <a:latin typeface="Arial" charset="0"/>
              </a:rPr>
              <a:t>least common denominator</a:t>
            </a:r>
            <a:r>
              <a:rPr lang="en-US" sz="2000" dirty="0">
                <a:latin typeface="Arial" charset="0"/>
              </a:rPr>
              <a:t> for the fractions </a:t>
            </a:r>
            <a:r>
              <a:rPr lang="en-US" sz="2000" dirty="0" smtClean="0">
                <a:latin typeface="Arial" charset="0"/>
              </a:rPr>
              <a:t>    and </a:t>
            </a:r>
            <a:r>
              <a:rPr lang="en-US" sz="2000" b="1" baseline="-25000" dirty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   </a:t>
            </a:r>
            <a:r>
              <a:rPr lang="en-US" sz="2000" b="1" baseline="-25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,  we can write each fraction with a denominator of </a:t>
            </a:r>
            <a:r>
              <a:rPr lang="en-US" sz="2000" dirty="0" smtClean="0">
                <a:latin typeface="Arial" charset="0"/>
              </a:rPr>
              <a:t>12</a:t>
            </a:r>
            <a:endParaRPr lang="en-US" sz="20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 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             =</a:t>
            </a:r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b="1" baseline="30000" dirty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               =</a:t>
            </a:r>
          </a:p>
          <a:p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b="1" baseline="30000" dirty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     </a:t>
            </a:r>
            <a:r>
              <a:rPr lang="en-US" sz="2000" dirty="0" smtClean="0">
                <a:latin typeface="Arial" charset="0"/>
              </a:rPr>
              <a:t>and </a:t>
            </a:r>
            <a:r>
              <a:rPr lang="en-US" sz="2000" b="1" baseline="30000" dirty="0" smtClean="0">
                <a:latin typeface="Arial" charset="0"/>
              </a:rPr>
              <a:t>        </a:t>
            </a:r>
            <a:r>
              <a:rPr lang="en-US" sz="2000" dirty="0" smtClean="0">
                <a:latin typeface="Arial" charset="0"/>
              </a:rPr>
              <a:t>are </a:t>
            </a:r>
            <a:r>
              <a:rPr lang="en-US" sz="2000" i="1" dirty="0">
                <a:latin typeface="Arial" charset="0"/>
              </a:rPr>
              <a:t>like fractions</a:t>
            </a:r>
            <a:r>
              <a:rPr lang="en-US" sz="2000" dirty="0">
                <a:latin typeface="Arial" charset="0"/>
              </a:rPr>
              <a:t> so now all we have to do is compare the numerators.  Since 9 is greater than 8 the fraction </a:t>
            </a:r>
            <a:r>
              <a:rPr lang="en-US" sz="2000" b="1" baseline="30000" dirty="0" smtClean="0">
                <a:latin typeface="Arial" charset="0"/>
              </a:rPr>
              <a:t>     </a:t>
            </a:r>
            <a:r>
              <a:rPr lang="en-US" sz="2000" dirty="0" smtClean="0">
                <a:latin typeface="Arial" charset="0"/>
              </a:rPr>
              <a:t>is </a:t>
            </a:r>
            <a:r>
              <a:rPr lang="en-US" sz="2000" dirty="0">
                <a:latin typeface="Arial" charset="0"/>
              </a:rPr>
              <a:t>greater </a:t>
            </a:r>
            <a:r>
              <a:rPr lang="en-US" sz="2000" dirty="0" smtClean="0">
                <a:latin typeface="Arial" charset="0"/>
              </a:rPr>
              <a:t>than     .</a:t>
            </a:r>
            <a:endParaRPr lang="en-US" sz="2000" b="1" baseline="-25000" dirty="0">
              <a:latin typeface="Arial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Compare Fractions 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3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7813" y="1740470"/>
            <a:ext cx="2756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2</a:t>
            </a:r>
            <a:br>
              <a:rPr lang="en-US" sz="1400" u="sng" dirty="0"/>
            </a:br>
            <a:r>
              <a:rPr lang="en-US" sz="1400" dirty="0"/>
              <a:t>3</a:t>
            </a:r>
            <a:endParaRPr lang="en-US" sz="1400" u="sng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7571" y="1740470"/>
            <a:ext cx="275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3</a:t>
            </a:r>
            <a:br>
              <a:rPr lang="en-US" sz="1400" u="sng" dirty="0" smtClean="0"/>
            </a:br>
            <a:r>
              <a:rPr lang="en-US" sz="1400" dirty="0" smtClean="0"/>
              <a:t>4</a:t>
            </a:r>
            <a:endParaRPr lang="en-US" sz="1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2100" y="2917007"/>
            <a:ext cx="301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2</a:t>
            </a:r>
            <a:br>
              <a:rPr lang="en-US" u="sng" dirty="0"/>
            </a:br>
            <a:r>
              <a:rPr lang="en-US" dirty="0"/>
              <a:t>3</a:t>
            </a:r>
            <a:endParaRPr lang="en-US" u="sng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100" y="2250699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4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731017" y="2270676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9</a:t>
            </a:r>
            <a:br>
              <a:rPr lang="en-US" u="sng" dirty="0" smtClean="0"/>
            </a:br>
            <a:r>
              <a:rPr lang="en-US" dirty="0" smtClean="0"/>
              <a:t>12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729159" y="2917007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8</a:t>
            </a:r>
            <a:br>
              <a:rPr lang="en-US" u="sng" dirty="0" smtClean="0"/>
            </a:br>
            <a:r>
              <a:rPr lang="en-US" dirty="0" smtClean="0"/>
              <a:t>12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10431" y="3755638"/>
            <a:ext cx="3666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/>
              <a:t>9</a:t>
            </a:r>
            <a:br>
              <a:rPr lang="en-US" sz="1400" u="sng" dirty="0"/>
            </a:br>
            <a:r>
              <a:rPr lang="en-US" sz="1400" dirty="0"/>
              <a:t>12</a:t>
            </a:r>
            <a:endParaRPr lang="en-US" sz="1400" u="sng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42316" y="3755638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</a:t>
            </a:r>
            <a:br>
              <a:rPr lang="en-US" sz="1400" u="sng" dirty="0" smtClean="0"/>
            </a:br>
            <a:r>
              <a:rPr lang="en-US" sz="1400" dirty="0" smtClean="0"/>
              <a:t>12</a:t>
            </a:r>
            <a:endParaRPr lang="en-US" sz="1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937165" y="4201914"/>
            <a:ext cx="3666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/>
              <a:t>9</a:t>
            </a:r>
            <a:br>
              <a:rPr lang="en-US" sz="1400" u="sng" dirty="0"/>
            </a:br>
            <a:r>
              <a:rPr lang="en-US" sz="1400" dirty="0"/>
              <a:t>12</a:t>
            </a:r>
            <a:endParaRPr lang="en-US" sz="1400" u="sng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11865" y="4201914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</a:t>
            </a:r>
            <a:br>
              <a:rPr lang="en-US" sz="1400" u="sng" dirty="0" smtClean="0"/>
            </a:br>
            <a:r>
              <a:rPr lang="en-US" sz="1400" dirty="0" smtClean="0"/>
              <a:t>12</a:t>
            </a:r>
            <a:endParaRPr lang="en-US" sz="1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93760" y="235602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3459" y="300934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40656" y="2270676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3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40656" y="2897030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br>
              <a:rPr lang="en-US" u="sng" dirty="0" smtClean="0"/>
            </a:br>
            <a:r>
              <a:rPr lang="en-US" dirty="0" smtClean="0"/>
              <a:t>4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4743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152400" y="2057400"/>
            <a:ext cx="88392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In the fractions </a:t>
            </a:r>
            <a:r>
              <a:rPr lang="en-US" sz="2000" dirty="0" smtClean="0">
                <a:latin typeface="Arial" charset="0"/>
              </a:rPr>
              <a:t>   and </a:t>
            </a:r>
            <a:r>
              <a:rPr lang="en-US" sz="2000" dirty="0">
                <a:latin typeface="Arial" charset="0"/>
              </a:rPr>
              <a:t> </a:t>
            </a:r>
            <a:endParaRPr lang="en-US" sz="2000" dirty="0" smtClean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1. Multiply the larger denominator 4 by 2 to get 8. Does 3 divide evenly into 8? No.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2. Multiply the larger denominator 4 by 3 to get 12. Does 3 divide evenly into12? Yes, </a:t>
            </a:r>
            <a:r>
              <a:rPr lang="en-US" sz="2000" dirty="0" smtClean="0">
                <a:latin typeface="Arial" charset="0"/>
              </a:rPr>
              <a:t>so </a:t>
            </a:r>
            <a:r>
              <a:rPr lang="en-US" sz="2000" dirty="0">
                <a:latin typeface="Arial" charset="0"/>
              </a:rPr>
              <a:t>12 is a common denominator of the denominators 4 and 3.</a:t>
            </a:r>
            <a:r>
              <a:rPr lang="en-US" dirty="0"/>
              <a:t> </a:t>
            </a:r>
            <a:endParaRPr lang="en-US" sz="2000" dirty="0">
              <a:latin typeface="Arial" charset="0"/>
            </a:endParaRP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Compare Fractions 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4</a:t>
            </a:r>
            <a:endParaRPr lang="en-US" b="1" dirty="0">
              <a:solidFill>
                <a:srgbClr val="CC33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1134" y="2616200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br>
              <a:rPr lang="en-US" u="sng" dirty="0" smtClean="0"/>
            </a:br>
            <a:r>
              <a:rPr lang="en-US" dirty="0" smtClean="0"/>
              <a:t>4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616200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2</a:t>
            </a:r>
            <a:br>
              <a:rPr lang="en-US" u="sng" dirty="0" smtClean="0"/>
            </a:br>
            <a:r>
              <a:rPr lang="en-US" dirty="0" smtClean="0"/>
              <a:t>3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2960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40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Common Denominators: An example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1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Koko, </a:t>
            </a:r>
            <a:r>
              <a:rPr lang="en-US" dirty="0" err="1" smtClean="0"/>
              <a:t>Misu</a:t>
            </a:r>
            <a:r>
              <a:rPr lang="en-US" dirty="0" smtClean="0"/>
              <a:t>, and Tama decided to cross the lake. Koko rows   	of the trip while Misu rows    of the trip. How much more does Tama need to row?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06581" y="2406462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2</a:t>
            </a:r>
            <a:br>
              <a:rPr lang="en-US" u="sng" dirty="0" smtClean="0"/>
            </a:br>
            <a:r>
              <a:rPr lang="en-US" dirty="0" smtClean="0"/>
              <a:t>5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916040" y="2874386"/>
            <a:ext cx="301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</a:t>
            </a:r>
            <a:br>
              <a:rPr lang="en-US" u="sng" dirty="0" smtClean="0"/>
            </a:br>
            <a:r>
              <a:rPr lang="en-US" dirty="0" smtClean="0"/>
              <a:t>2</a:t>
            </a:r>
            <a:endParaRPr lang="en-US" u="sng" dirty="0"/>
          </a:p>
        </p:txBody>
      </p:sp>
      <p:pic>
        <p:nvPicPr>
          <p:cNvPr id="10" name="Picture 9" descr="riv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316" y="0"/>
            <a:ext cx="4500684" cy="5158689"/>
          </a:xfrm>
          <a:prstGeom prst="rect">
            <a:avLst/>
          </a:prstGeom>
        </p:spPr>
      </p:pic>
      <p:pic>
        <p:nvPicPr>
          <p:cNvPr id="2" name="Picture 1" descr="cano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63" y="3371181"/>
            <a:ext cx="3323666" cy="132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8233" y="1277034"/>
            <a:ext cx="4771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u="sng" dirty="0" smtClean="0"/>
              <a:t>2</a:t>
            </a:r>
            <a:br>
              <a:rPr lang="en-US" sz="4500" u="sng" dirty="0" smtClean="0"/>
            </a:br>
            <a:r>
              <a:rPr lang="en-US" sz="4500" dirty="0" smtClean="0"/>
              <a:t>5</a:t>
            </a:r>
            <a:endParaRPr lang="en-US" sz="45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95384" y="178486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422" y="1277034"/>
            <a:ext cx="4771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u="sng" dirty="0" smtClean="0"/>
              <a:t>2</a:t>
            </a:r>
            <a:br>
              <a:rPr lang="en-US" sz="4500" u="sng" dirty="0" smtClean="0"/>
            </a:br>
            <a:r>
              <a:rPr lang="en-US" sz="4500" dirty="0" smtClean="0"/>
              <a:t>2</a:t>
            </a:r>
            <a:endParaRPr lang="en-US" sz="45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38752" y="1784866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8383" y="1277034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4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18233" y="3860367"/>
            <a:ext cx="4771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u="sng" dirty="0" smtClean="0"/>
              <a:t>1</a:t>
            </a:r>
            <a:br>
              <a:rPr lang="en-US" sz="4500" u="sng" dirty="0" smtClean="0"/>
            </a:br>
            <a:r>
              <a:rPr lang="en-US" sz="4500" dirty="0"/>
              <a:t>2</a:t>
            </a:r>
            <a:endParaRPr lang="en-US" sz="45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95384" y="427731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35422" y="3860367"/>
            <a:ext cx="4771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u="sng" dirty="0" smtClean="0"/>
              <a:t>5</a:t>
            </a:r>
            <a:br>
              <a:rPr lang="en-US" sz="4500" u="sng" dirty="0" smtClean="0"/>
            </a:br>
            <a:r>
              <a:rPr lang="en-US" sz="4500" dirty="0" smtClean="0"/>
              <a:t>5</a:t>
            </a:r>
            <a:endParaRPr lang="en-US" sz="45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138752" y="4461983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8383" y="3907985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5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pic>
        <p:nvPicPr>
          <p:cNvPr id="2" name="Picture 1" descr="canoe_gir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739" y="0"/>
            <a:ext cx="5240261" cy="4029736"/>
          </a:xfrm>
          <a:prstGeom prst="rect">
            <a:avLst/>
          </a:prstGeom>
        </p:spPr>
      </p:pic>
      <p:pic>
        <p:nvPicPr>
          <p:cNvPr id="18" name="Picture 17" descr="puddl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74" y="3038177"/>
            <a:ext cx="5496149" cy="381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329" y="25027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Misu and Koko rowed    		of the way. Tama </a:t>
            </a:r>
            <a:r>
              <a:rPr lang="en-US" smtClean="0"/>
              <a:t>still </a:t>
            </a:r>
            <a:r>
              <a:rPr lang="en-US" smtClean="0"/>
              <a:t>needs </a:t>
            </a:r>
            <a:r>
              <a:rPr lang="en-US" dirty="0" smtClean="0"/>
              <a:t>to row       more of a mile to reach the other side of the river.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3810" y="852289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5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422805" y="12810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5674" y="852289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4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893197" y="134784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2828" y="861535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9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34173" y="3760096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u="sng" dirty="0" smtClean="0"/>
              <a:t>10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620773" y="4159498"/>
            <a:ext cx="3024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-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37986" y="3743385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9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915674" y="4325776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00492" y="3743385"/>
            <a:ext cx="7696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u="sng" dirty="0" smtClean="0"/>
              <a:t>1</a:t>
            </a:r>
            <a:br>
              <a:rPr lang="en-US" sz="4500" u="sng" dirty="0" smtClean="0"/>
            </a:br>
            <a:r>
              <a:rPr lang="en-US" sz="4500" dirty="0" smtClean="0"/>
              <a:t>10</a:t>
            </a:r>
            <a:endParaRPr lang="en-US" sz="45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5229917" y="634671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9</a:t>
            </a:r>
            <a:br>
              <a:rPr lang="en-US" u="sng" dirty="0" smtClean="0"/>
            </a:br>
            <a:r>
              <a:rPr lang="en-US" dirty="0" smtClean="0"/>
              <a:t>10</a:t>
            </a:r>
            <a:endParaRPr lang="en-US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7049340" y="1070849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1</a:t>
            </a:r>
            <a:br>
              <a:rPr lang="en-US" u="sng" dirty="0" smtClean="0"/>
            </a:br>
            <a:r>
              <a:rPr lang="en-US" dirty="0" smtClean="0"/>
              <a:t>10</a:t>
            </a:r>
            <a:endParaRPr lang="en-US" u="sng" dirty="0"/>
          </a:p>
        </p:txBody>
      </p:sp>
      <p:pic>
        <p:nvPicPr>
          <p:cNvPr id="3" name="Picture 2" descr="cano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6737">
            <a:off x="5229917" y="4479163"/>
            <a:ext cx="3271533" cy="90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5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327</Words>
  <Application>Microsoft Macintosh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Compare Fractions</vt:lpstr>
      <vt:lpstr>Compare Fractions 1</vt:lpstr>
      <vt:lpstr>Compare Fractions 2</vt:lpstr>
      <vt:lpstr>Compare Fractions 3</vt:lpstr>
      <vt:lpstr>Compare Fractions 4</vt:lpstr>
      <vt:lpstr>Common Denominators: An example</vt:lpstr>
      <vt:lpstr>PowerPoint Presentation</vt:lpstr>
      <vt:lpstr>PowerPoint Presentation</vt:lpstr>
      <vt:lpstr>PowerPoint Presentation</vt:lpstr>
      <vt:lpstr>Compare Fractions 5</vt:lpstr>
      <vt:lpstr>To find a common denominator: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Fractions 7</dc:title>
  <dc:creator>Diana Hamideh</dc:creator>
  <cp:lastModifiedBy>Diana Hamideh</cp:lastModifiedBy>
  <cp:revision>26</cp:revision>
  <dcterms:created xsi:type="dcterms:W3CDTF">2014-06-24T00:03:08Z</dcterms:created>
  <dcterms:modified xsi:type="dcterms:W3CDTF">2014-07-30T20:07:13Z</dcterms:modified>
</cp:coreProperties>
</file>