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62" r:id="rId6"/>
    <p:sldId id="265" r:id="rId7"/>
    <p:sldId id="264" r:id="rId8"/>
    <p:sldId id="263" r:id="rId9"/>
    <p:sldId id="266" r:id="rId10"/>
    <p:sldId id="275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C9900"/>
    <a:srgbClr val="FEAA02"/>
    <a:srgbClr val="D68B1C"/>
    <a:srgbClr val="D09622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8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6370338" cy="15637033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26005"/>
            <a:ext cx="777240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005" y="5342235"/>
            <a:ext cx="6400800" cy="83545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FEAA0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083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3835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489" y="374900"/>
            <a:ext cx="748254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489" y="1544098"/>
            <a:ext cx="748254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0083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54409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17396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4409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17396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Mmm</a:t>
            </a:r>
            <a:r>
              <a:rPr lang="en-US" dirty="0" smtClean="0"/>
              <a:t> … doughnuts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adding fractions with like denominators 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Fractions that equal 1, in doughnuts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Content Placeholder 7" descr="doughnut_half.png"/>
          <p:cNvPicPr>
            <a:picLocks noGrp="1" noChangeAspect="1"/>
          </p:cNvPicPr>
          <p:nvPr>
            <p:ph sz="quarter" idx="4"/>
          </p:nvPr>
        </p:nvPicPr>
        <p:blipFill>
          <a:blip r:embed="rId2"/>
          <a:srcRect l="-57213" r="-57213"/>
          <a:stretch>
            <a:fillRect/>
          </a:stretch>
        </p:blipFill>
        <p:spPr>
          <a:xfrm>
            <a:off x="2819400" y="1981200"/>
            <a:ext cx="2942782" cy="2209800"/>
          </a:xfrm>
        </p:spPr>
      </p:pic>
      <p:pic>
        <p:nvPicPr>
          <p:cNvPr id="12" name="Picture 11" descr="doughnut_lef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1981200"/>
            <a:ext cx="1447800" cy="219126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295400" y="5486401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½   + ½ =   </a:t>
            </a:r>
            <a:r>
              <a:rPr lang="en-US" sz="2800" b="1" baseline="30000" dirty="0" smtClean="0"/>
              <a:t>2</a:t>
            </a:r>
            <a:r>
              <a:rPr lang="en-US" sz="2800" b="1" dirty="0" smtClean="0"/>
              <a:t>/</a:t>
            </a:r>
            <a:r>
              <a:rPr lang="en-US" sz="2000" b="1" dirty="0" smtClean="0"/>
              <a:t>2</a:t>
            </a:r>
            <a:r>
              <a:rPr lang="en-US" sz="2800" b="1" dirty="0" smtClean="0"/>
              <a:t> = 1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00200"/>
            <a:ext cx="7772400" cy="1362075"/>
          </a:xfrm>
        </p:spPr>
        <p:txBody>
          <a:bodyPr/>
          <a:lstStyle/>
          <a:p>
            <a:r>
              <a:rPr lang="en-US" dirty="0" smtClean="0"/>
              <a:t> What are mixed numbers?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2514600"/>
            <a:ext cx="7772400" cy="1500187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sz="2800" dirty="0" smtClean="0">
                <a:solidFill>
                  <a:srgbClr val="FFFF00"/>
                </a:solidFill>
              </a:rPr>
              <a:t>and how to add them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mixed number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334000"/>
            <a:ext cx="6400800" cy="83545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includes a whole number and a fraction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990600"/>
            <a:ext cx="9120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1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/</a:t>
            </a:r>
            <a:r>
              <a:rPr lang="en-US" sz="2400" dirty="0" smtClean="0"/>
              <a:t>3</a:t>
            </a:r>
          </a:p>
          <a:p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4297826" y="3244334"/>
            <a:ext cx="1569574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3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/</a:t>
            </a:r>
            <a:r>
              <a:rPr lang="en-US" sz="2400" dirty="0" smtClean="0"/>
              <a:t>3</a:t>
            </a:r>
          </a:p>
        </p:txBody>
      </p:sp>
      <p:sp>
        <p:nvSpPr>
          <p:cNvPr id="6" name="Rectangle 5"/>
          <p:cNvSpPr/>
          <p:nvPr/>
        </p:nvSpPr>
        <p:spPr>
          <a:xfrm>
            <a:off x="5257800" y="1295400"/>
            <a:ext cx="1569574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6</a:t>
            </a:r>
            <a:r>
              <a:rPr lang="en-US" sz="3200" baseline="30000" dirty="0" smtClean="0"/>
              <a:t>4</a:t>
            </a:r>
            <a:r>
              <a:rPr lang="en-US" sz="3200" dirty="0" smtClean="0"/>
              <a:t>/</a:t>
            </a:r>
            <a:r>
              <a:rPr lang="en-US" sz="2400" dirty="0" smtClean="0"/>
              <a:t>7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7724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add mixed numbers</a:t>
            </a:r>
            <a:br>
              <a:rPr lang="en-US" dirty="0" smtClean="0"/>
            </a:br>
            <a:r>
              <a:rPr lang="en-US" dirty="0" smtClean="0"/>
              <a:t> 1</a:t>
            </a:r>
            <a:r>
              <a:rPr lang="en-US" baseline="30000" dirty="0" smtClean="0"/>
              <a:t>1</a:t>
            </a:r>
            <a:r>
              <a:rPr lang="en-US" dirty="0" smtClean="0"/>
              <a:t>/</a:t>
            </a:r>
            <a:r>
              <a:rPr lang="en-US" sz="2222" dirty="0" smtClean="0"/>
              <a:t>3</a:t>
            </a:r>
            <a:r>
              <a:rPr lang="en-US" dirty="0" smtClean="0"/>
              <a:t> + 2</a:t>
            </a:r>
            <a:r>
              <a:rPr lang="en-US" baseline="30000" dirty="0" smtClean="0"/>
              <a:t>2</a:t>
            </a:r>
            <a:r>
              <a:rPr lang="en-US" dirty="0" smtClean="0"/>
              <a:t>/</a:t>
            </a:r>
            <a:r>
              <a:rPr lang="en-US" sz="2222" dirty="0" smtClean="0"/>
              <a:t>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2057400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600" dirty="0" smtClean="0"/>
              <a:t>Add the fractions </a:t>
            </a:r>
            <a:r>
              <a:rPr lang="en-US" sz="3600" baseline="30000" dirty="0" smtClean="0">
                <a:solidFill>
                  <a:schemeClr val="bg1"/>
                </a:solidFill>
              </a:rPr>
              <a:t>1</a:t>
            </a:r>
            <a:r>
              <a:rPr lang="en-US" sz="3600" dirty="0" smtClean="0">
                <a:solidFill>
                  <a:schemeClr val="bg1"/>
                </a:solidFill>
              </a:rPr>
              <a:t>/</a:t>
            </a:r>
            <a:r>
              <a:rPr lang="en-US" sz="2400" dirty="0" smtClean="0">
                <a:solidFill>
                  <a:schemeClr val="bg1"/>
                </a:solidFill>
              </a:rPr>
              <a:t>3</a:t>
            </a:r>
            <a:r>
              <a:rPr lang="en-US" sz="3600" dirty="0" smtClean="0">
                <a:solidFill>
                  <a:schemeClr val="bg1"/>
                </a:solidFill>
              </a:rPr>
              <a:t> + </a:t>
            </a:r>
            <a:r>
              <a:rPr lang="en-US" sz="3600" baseline="30000" dirty="0" smtClean="0">
                <a:solidFill>
                  <a:schemeClr val="bg1"/>
                </a:solidFill>
              </a:rPr>
              <a:t>2</a:t>
            </a:r>
            <a:r>
              <a:rPr lang="en-US" sz="3600" dirty="0" smtClean="0">
                <a:solidFill>
                  <a:schemeClr val="bg1"/>
                </a:solidFill>
              </a:rPr>
              <a:t>/</a:t>
            </a:r>
            <a:r>
              <a:rPr lang="en-US" sz="2400" dirty="0" smtClean="0">
                <a:solidFill>
                  <a:schemeClr val="bg1"/>
                </a:solidFill>
              </a:rPr>
              <a:t>3 </a:t>
            </a:r>
            <a:r>
              <a:rPr lang="en-US" sz="3600" dirty="0" smtClean="0">
                <a:solidFill>
                  <a:schemeClr val="bg1"/>
                </a:solidFill>
              </a:rPr>
              <a:t>= 1</a:t>
            </a:r>
          </a:p>
          <a:p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1447800" y="3505200"/>
            <a:ext cx="560817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sz="3200" dirty="0" smtClean="0"/>
              <a:t>3. Add </a:t>
            </a:r>
            <a:r>
              <a:rPr lang="en-US" sz="3200" dirty="0" smtClean="0"/>
              <a:t>your results from the first two steps </a:t>
            </a:r>
            <a:r>
              <a:rPr lang="en-US" sz="3200" dirty="0" smtClean="0">
                <a:solidFill>
                  <a:schemeClr val="bg1"/>
                </a:solidFill>
              </a:rPr>
              <a:t>1 +3  </a:t>
            </a:r>
            <a:r>
              <a:rPr lang="en-US" sz="3200" dirty="0" smtClean="0">
                <a:solidFill>
                  <a:schemeClr val="bg1"/>
                </a:solidFill>
              </a:rPr>
              <a:t>= 4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0" y="2895600"/>
            <a:ext cx="6553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2. Add </a:t>
            </a:r>
            <a:r>
              <a:rPr lang="en-US" sz="2400" dirty="0" smtClean="0"/>
              <a:t>the whole numbers </a:t>
            </a:r>
            <a:r>
              <a:rPr lang="en-US" sz="2400" dirty="0" smtClean="0">
                <a:solidFill>
                  <a:schemeClr val="bg1"/>
                </a:solidFill>
              </a:rPr>
              <a:t>1+2 = 3</a:t>
            </a:r>
          </a:p>
          <a:p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267200" y="5257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1</a:t>
            </a:r>
            <a:r>
              <a:rPr lang="en-US" dirty="0" smtClean="0"/>
              <a:t>/</a:t>
            </a:r>
            <a:r>
              <a:rPr lang="en-US" sz="1200" dirty="0" smtClean="0"/>
              <a:t>3</a:t>
            </a:r>
            <a:r>
              <a:rPr lang="en-US" dirty="0" smtClean="0"/>
              <a:t> + 2</a:t>
            </a:r>
            <a:r>
              <a:rPr lang="en-US" baseline="30000" dirty="0" smtClean="0"/>
              <a:t>2</a:t>
            </a:r>
            <a:r>
              <a:rPr lang="en-US" dirty="0" smtClean="0"/>
              <a:t>/</a:t>
            </a:r>
            <a:r>
              <a:rPr lang="en-US" sz="1200" dirty="0" smtClean="0"/>
              <a:t>3   </a:t>
            </a:r>
            <a:r>
              <a:rPr lang="en-US" dirty="0" smtClean="0"/>
              <a:t>= 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505200"/>
            <a:ext cx="7772400" cy="859205"/>
          </a:xfrm>
        </p:spPr>
        <p:txBody>
          <a:bodyPr/>
          <a:lstStyle/>
          <a:p>
            <a:r>
              <a:rPr lang="en-US" dirty="0" smtClean="0"/>
              <a:t>Two more points to know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14400"/>
            <a:ext cx="7848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You can switch the steps around and it still works  …. 1</a:t>
            </a:r>
            <a:r>
              <a:rPr lang="en-US" baseline="30000" dirty="0" smtClean="0"/>
              <a:t>1</a:t>
            </a:r>
            <a:r>
              <a:rPr lang="en-US" dirty="0" smtClean="0"/>
              <a:t>/</a:t>
            </a:r>
            <a:r>
              <a:rPr lang="en-US" sz="2222" dirty="0" smtClean="0"/>
              <a:t>3</a:t>
            </a:r>
            <a:r>
              <a:rPr lang="en-US" dirty="0" smtClean="0"/>
              <a:t> + 2</a:t>
            </a:r>
            <a:r>
              <a:rPr lang="en-US" baseline="30000" dirty="0" smtClean="0"/>
              <a:t>2</a:t>
            </a:r>
            <a:r>
              <a:rPr lang="en-US" dirty="0" smtClean="0"/>
              <a:t>/</a:t>
            </a:r>
            <a:r>
              <a:rPr lang="en-US" sz="2222" dirty="0" smtClean="0"/>
              <a:t>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2286000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600" dirty="0" smtClean="0"/>
              <a:t>2. Add </a:t>
            </a:r>
            <a:r>
              <a:rPr lang="en-US" sz="3600" dirty="0" smtClean="0"/>
              <a:t>the fractions </a:t>
            </a:r>
            <a:r>
              <a:rPr lang="en-US" sz="3600" baseline="30000" dirty="0" smtClean="0">
                <a:solidFill>
                  <a:schemeClr val="bg1"/>
                </a:solidFill>
              </a:rPr>
              <a:t>1</a:t>
            </a:r>
            <a:r>
              <a:rPr lang="en-US" sz="3600" dirty="0" smtClean="0">
                <a:solidFill>
                  <a:schemeClr val="bg1"/>
                </a:solidFill>
              </a:rPr>
              <a:t>/</a:t>
            </a:r>
            <a:r>
              <a:rPr lang="en-US" sz="2400" dirty="0" smtClean="0">
                <a:solidFill>
                  <a:schemeClr val="bg1"/>
                </a:solidFill>
              </a:rPr>
              <a:t>3</a:t>
            </a:r>
            <a:r>
              <a:rPr lang="en-US" sz="3600" dirty="0" smtClean="0">
                <a:solidFill>
                  <a:schemeClr val="bg1"/>
                </a:solidFill>
              </a:rPr>
              <a:t> + </a:t>
            </a:r>
            <a:r>
              <a:rPr lang="en-US" sz="3600" baseline="30000" dirty="0" smtClean="0">
                <a:solidFill>
                  <a:schemeClr val="bg1"/>
                </a:solidFill>
              </a:rPr>
              <a:t>2</a:t>
            </a:r>
            <a:r>
              <a:rPr lang="en-US" sz="3600" dirty="0" smtClean="0">
                <a:solidFill>
                  <a:schemeClr val="bg1"/>
                </a:solidFill>
              </a:rPr>
              <a:t>/</a:t>
            </a:r>
            <a:r>
              <a:rPr lang="en-US" sz="2400" dirty="0" smtClean="0">
                <a:solidFill>
                  <a:schemeClr val="bg1"/>
                </a:solidFill>
              </a:rPr>
              <a:t>3 </a:t>
            </a:r>
            <a:r>
              <a:rPr lang="en-US" sz="3600" dirty="0" smtClean="0">
                <a:solidFill>
                  <a:schemeClr val="bg1"/>
                </a:solidFill>
              </a:rPr>
              <a:t>= 1</a:t>
            </a:r>
          </a:p>
          <a:p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2667000" y="3886200"/>
            <a:ext cx="560817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sz="3200" dirty="0" smtClean="0"/>
              <a:t>3. Add </a:t>
            </a:r>
            <a:r>
              <a:rPr lang="en-US" sz="3200" dirty="0" smtClean="0"/>
              <a:t>your results from the first two steps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 3 +1  = 4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1447800"/>
            <a:ext cx="6553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1. Add </a:t>
            </a:r>
            <a:r>
              <a:rPr lang="en-US" sz="2400" dirty="0" smtClean="0"/>
              <a:t>the whole numbers </a:t>
            </a:r>
            <a:r>
              <a:rPr lang="en-US" sz="2400" dirty="0" smtClean="0">
                <a:solidFill>
                  <a:schemeClr val="bg1"/>
                </a:solidFill>
              </a:rPr>
              <a:t>1+2 = 3</a:t>
            </a:r>
          </a:p>
          <a:p>
            <a:endParaRPr lang="en-US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267200" y="5257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1</a:t>
            </a:r>
            <a:r>
              <a:rPr lang="en-US" dirty="0" smtClean="0"/>
              <a:t>/</a:t>
            </a:r>
            <a:r>
              <a:rPr lang="en-US" sz="1200" dirty="0" smtClean="0"/>
              <a:t>3</a:t>
            </a:r>
            <a:r>
              <a:rPr lang="en-US" dirty="0" smtClean="0"/>
              <a:t> + 2</a:t>
            </a:r>
            <a:r>
              <a:rPr lang="en-US" baseline="30000" dirty="0" smtClean="0"/>
              <a:t>2</a:t>
            </a:r>
            <a:r>
              <a:rPr lang="en-US" dirty="0" smtClean="0"/>
              <a:t>/</a:t>
            </a:r>
            <a:r>
              <a:rPr lang="en-US" sz="1200" dirty="0" smtClean="0"/>
              <a:t>3   </a:t>
            </a:r>
            <a:r>
              <a:rPr lang="en-US" dirty="0" smtClean="0"/>
              <a:t>= 4</a:t>
            </a:r>
            <a:endParaRPr lang="en-US" dirty="0"/>
          </a:p>
        </p:txBody>
      </p:sp>
      <p:sp>
        <p:nvSpPr>
          <p:cNvPr id="8" name="Oval Callout 7"/>
          <p:cNvSpPr/>
          <p:nvPr/>
        </p:nvSpPr>
        <p:spPr>
          <a:xfrm>
            <a:off x="6096000" y="5486400"/>
            <a:ext cx="1295400" cy="762000"/>
          </a:xfrm>
          <a:prstGeom prst="wedgeEllipseCallout">
            <a:avLst>
              <a:gd name="adj1" fmla="val -75644"/>
              <a:gd name="adj2" fmla="val -28058"/>
            </a:avLst>
          </a:prstGeom>
          <a:noFill/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324600" y="5715000"/>
            <a:ext cx="55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Still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676400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Sometimes the MIXED NUMBERS add up to another  mixed number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371600" y="3048000"/>
            <a:ext cx="7772400" cy="1500187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It doesn’t matter. You still find the answer the same way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77724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Sometimes the fractions add up to a mixed number </a:t>
            </a:r>
            <a:br>
              <a:rPr lang="en-US" dirty="0" smtClean="0"/>
            </a:br>
            <a:r>
              <a:rPr lang="en-US" dirty="0" smtClean="0"/>
              <a:t> 1</a:t>
            </a:r>
            <a:r>
              <a:rPr lang="en-US" baseline="30000" dirty="0" smtClean="0"/>
              <a:t>1</a:t>
            </a:r>
            <a:r>
              <a:rPr lang="en-US" dirty="0" smtClean="0"/>
              <a:t>/</a:t>
            </a:r>
            <a:r>
              <a:rPr lang="en-US" sz="2222" dirty="0" smtClean="0"/>
              <a:t>3</a:t>
            </a:r>
            <a:r>
              <a:rPr lang="en-US" dirty="0" smtClean="0"/>
              <a:t> + 1</a:t>
            </a:r>
            <a:r>
              <a:rPr lang="en-US" baseline="30000" dirty="0" smtClean="0"/>
              <a:t>1</a:t>
            </a:r>
            <a:r>
              <a:rPr lang="en-US" dirty="0" smtClean="0"/>
              <a:t>/</a:t>
            </a:r>
            <a:r>
              <a:rPr lang="en-US" sz="2667" dirty="0" smtClean="0"/>
              <a:t>3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2057400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600" dirty="0" smtClean="0"/>
              <a:t>Add the fractions </a:t>
            </a:r>
            <a:r>
              <a:rPr lang="en-US" sz="3600" baseline="30000" dirty="0" smtClean="0">
                <a:solidFill>
                  <a:schemeClr val="bg1"/>
                </a:solidFill>
              </a:rPr>
              <a:t>1</a:t>
            </a:r>
            <a:r>
              <a:rPr lang="en-US" sz="3600" dirty="0" smtClean="0">
                <a:solidFill>
                  <a:schemeClr val="bg1"/>
                </a:solidFill>
              </a:rPr>
              <a:t>/</a:t>
            </a:r>
            <a:r>
              <a:rPr lang="en-US" sz="2400" dirty="0" smtClean="0">
                <a:solidFill>
                  <a:schemeClr val="bg1"/>
                </a:solidFill>
              </a:rPr>
              <a:t>3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+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baseline="30000" dirty="0" smtClean="0">
                <a:solidFill>
                  <a:schemeClr val="bg1"/>
                </a:solidFill>
              </a:rPr>
              <a:t>1</a:t>
            </a:r>
            <a:r>
              <a:rPr lang="en-US" sz="3600" dirty="0" smtClean="0">
                <a:solidFill>
                  <a:schemeClr val="bg1"/>
                </a:solidFill>
              </a:rPr>
              <a:t>/</a:t>
            </a:r>
            <a:r>
              <a:rPr lang="en-US" sz="2400" dirty="0" smtClean="0">
                <a:solidFill>
                  <a:schemeClr val="bg1"/>
                </a:solidFill>
              </a:rPr>
              <a:t>3 </a:t>
            </a:r>
            <a:r>
              <a:rPr lang="en-US" sz="3600" dirty="0" smtClean="0">
                <a:solidFill>
                  <a:schemeClr val="bg1"/>
                </a:solidFill>
              </a:rPr>
              <a:t>=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baseline="30000" dirty="0" smtClean="0">
                <a:solidFill>
                  <a:schemeClr val="bg1"/>
                </a:solidFill>
              </a:rPr>
              <a:t>2</a:t>
            </a:r>
            <a:r>
              <a:rPr lang="en-US" sz="3600" dirty="0" smtClean="0">
                <a:solidFill>
                  <a:schemeClr val="bg1"/>
                </a:solidFill>
              </a:rPr>
              <a:t>/</a:t>
            </a:r>
            <a:r>
              <a:rPr lang="en-US" sz="2400" dirty="0" smtClean="0">
                <a:solidFill>
                  <a:schemeClr val="bg1"/>
                </a:solidFill>
              </a:rPr>
              <a:t>3</a:t>
            </a:r>
          </a:p>
          <a:p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1447800" y="3505200"/>
            <a:ext cx="6324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sz="3200" dirty="0" smtClean="0"/>
              <a:t>3. Add </a:t>
            </a:r>
            <a:r>
              <a:rPr lang="en-US" sz="3200" dirty="0" smtClean="0"/>
              <a:t>your results from the first two steps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baseline="30000" dirty="0" smtClean="0">
                <a:solidFill>
                  <a:schemeClr val="bg1"/>
                </a:solidFill>
              </a:rPr>
              <a:t>2</a:t>
            </a:r>
            <a:r>
              <a:rPr lang="en-US" sz="3200" dirty="0" smtClean="0">
                <a:solidFill>
                  <a:schemeClr val="bg1"/>
                </a:solidFill>
              </a:rPr>
              <a:t>/</a:t>
            </a:r>
            <a:r>
              <a:rPr lang="en-US" sz="2400" dirty="0" smtClean="0">
                <a:solidFill>
                  <a:schemeClr val="bg1"/>
                </a:solidFill>
              </a:rPr>
              <a:t>3</a:t>
            </a:r>
            <a:r>
              <a:rPr lang="en-US" sz="3200" dirty="0" smtClean="0">
                <a:solidFill>
                  <a:schemeClr val="bg1"/>
                </a:solidFill>
              </a:rPr>
              <a:t>  + 2 = 2</a:t>
            </a:r>
            <a:r>
              <a:rPr lang="en-US" sz="3200" baseline="30000" dirty="0" smtClean="0">
                <a:solidFill>
                  <a:schemeClr val="bg1"/>
                </a:solidFill>
              </a:rPr>
              <a:t>2</a:t>
            </a:r>
            <a:r>
              <a:rPr lang="en-US" sz="3200" dirty="0" smtClean="0">
                <a:solidFill>
                  <a:schemeClr val="bg1"/>
                </a:solidFill>
              </a:rPr>
              <a:t>/</a:t>
            </a:r>
            <a:r>
              <a:rPr lang="en-US" sz="2400" dirty="0" smtClean="0">
                <a:solidFill>
                  <a:schemeClr val="bg1"/>
                </a:solidFill>
              </a:rPr>
              <a:t>3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0" y="2895600"/>
            <a:ext cx="6553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2. Add </a:t>
            </a:r>
            <a:r>
              <a:rPr lang="en-US" sz="2400" dirty="0" smtClean="0"/>
              <a:t>the whole numbers </a:t>
            </a:r>
            <a:r>
              <a:rPr lang="en-US" sz="2400" dirty="0" smtClean="0">
                <a:solidFill>
                  <a:schemeClr val="bg1"/>
                </a:solidFill>
              </a:rPr>
              <a:t>1</a:t>
            </a:r>
            <a:r>
              <a:rPr lang="en-US" sz="2400" dirty="0" smtClean="0">
                <a:solidFill>
                  <a:schemeClr val="bg1"/>
                </a:solidFill>
              </a:rPr>
              <a:t>+1 </a:t>
            </a:r>
            <a:r>
              <a:rPr lang="en-US" sz="2400" dirty="0" smtClean="0">
                <a:solidFill>
                  <a:schemeClr val="bg1"/>
                </a:solidFill>
              </a:rPr>
              <a:t>=</a:t>
            </a:r>
            <a:r>
              <a:rPr lang="en-US" sz="2400" dirty="0" smtClean="0">
                <a:solidFill>
                  <a:schemeClr val="bg1"/>
                </a:solidFill>
              </a:rPr>
              <a:t> 2</a:t>
            </a:r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Mixed numbers, in doughnuts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48400" y="5334000"/>
            <a:ext cx="2298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</a:t>
            </a:r>
            <a:r>
              <a:rPr lang="en-US" sz="2400" b="1" baseline="30000" dirty="0" smtClean="0"/>
              <a:t>1</a:t>
            </a:r>
            <a:r>
              <a:rPr lang="en-US" sz="2400" b="1" dirty="0" smtClean="0"/>
              <a:t>/</a:t>
            </a:r>
            <a:r>
              <a:rPr lang="en-US" b="1" dirty="0" smtClean="0"/>
              <a:t>3</a:t>
            </a:r>
            <a:r>
              <a:rPr lang="en-US" sz="2400" b="1" dirty="0" smtClean="0"/>
              <a:t> +1</a:t>
            </a:r>
            <a:r>
              <a:rPr lang="en-US" sz="2400" b="1" baseline="30000" dirty="0" smtClean="0"/>
              <a:t>1</a:t>
            </a:r>
            <a:r>
              <a:rPr lang="en-US" sz="2400" b="1" dirty="0" smtClean="0"/>
              <a:t>/</a:t>
            </a:r>
            <a:r>
              <a:rPr lang="en-US" b="1" dirty="0" smtClean="0"/>
              <a:t>3</a:t>
            </a:r>
            <a:r>
              <a:rPr lang="en-US" sz="2400" b="1" dirty="0" smtClean="0"/>
              <a:t> = 2</a:t>
            </a:r>
            <a:r>
              <a:rPr lang="en-US" sz="2400" b="1" baseline="30000" dirty="0" smtClean="0"/>
              <a:t>2</a:t>
            </a:r>
            <a:r>
              <a:rPr lang="en-US" sz="2400" b="1" dirty="0" smtClean="0"/>
              <a:t>/</a:t>
            </a:r>
            <a:r>
              <a:rPr lang="en-US" b="1" dirty="0" smtClean="0"/>
              <a:t>3</a:t>
            </a:r>
            <a:endParaRPr lang="en-US" b="1" dirty="0"/>
          </a:p>
        </p:txBody>
      </p:sp>
      <p:pic>
        <p:nvPicPr>
          <p:cNvPr id="11" name="Content Placeholder 10" descr="doughnut.png"/>
          <p:cNvPicPr>
            <a:picLocks noGrp="1" noChangeAspect="1"/>
          </p:cNvPicPr>
          <p:nvPr>
            <p:ph sz="quarter" idx="4"/>
          </p:nvPr>
        </p:nvPicPr>
        <p:blipFill>
          <a:blip r:embed="rId2"/>
          <a:srcRect l="-3455" r="-3455"/>
          <a:stretch>
            <a:fillRect/>
          </a:stretch>
        </p:blipFill>
        <p:spPr>
          <a:xfrm>
            <a:off x="685800" y="1905000"/>
            <a:ext cx="3246949" cy="2438400"/>
          </a:xfrm>
        </p:spPr>
      </p:pic>
      <p:pic>
        <p:nvPicPr>
          <p:cNvPr id="14" name="Content Placeholder 10" descr="doughnut.png"/>
          <p:cNvPicPr>
            <a:picLocks noGrp="1" noChangeAspect="1"/>
          </p:cNvPicPr>
          <p:nvPr>
            <p:ph sz="quarter" idx="4"/>
          </p:nvPr>
        </p:nvPicPr>
        <p:blipFill>
          <a:blip r:embed="rId2"/>
          <a:srcRect l="-3455" r="-3455"/>
          <a:stretch>
            <a:fillRect/>
          </a:stretch>
        </p:blipFill>
        <p:spPr>
          <a:xfrm>
            <a:off x="4800600" y="1981200"/>
            <a:ext cx="3246949" cy="2438400"/>
          </a:xfrm>
        </p:spPr>
      </p:pic>
      <p:pic>
        <p:nvPicPr>
          <p:cNvPr id="15" name="Picture 14" descr="doughnut_mid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4572001"/>
            <a:ext cx="2895600" cy="839304"/>
          </a:xfrm>
          <a:prstGeom prst="rect">
            <a:avLst/>
          </a:prstGeom>
        </p:spPr>
      </p:pic>
      <p:pic>
        <p:nvPicPr>
          <p:cNvPr id="16" name="Picture 15" descr="doughnut_bottom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7000" y="5410200"/>
            <a:ext cx="2895600" cy="95825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066800" y="1447800"/>
            <a:ext cx="2462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Your doughnuts = </a:t>
            </a:r>
            <a:r>
              <a:rPr lang="en-US" b="1" dirty="0" smtClean="0"/>
              <a:t>1</a:t>
            </a:r>
            <a:r>
              <a:rPr lang="en-US" b="1" baseline="30000" dirty="0" smtClean="0"/>
              <a:t>1</a:t>
            </a:r>
            <a:r>
              <a:rPr lang="en-US" b="1" dirty="0" smtClean="0"/>
              <a:t>/3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953000" y="1447800"/>
            <a:ext cx="2877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Cousin’s doughnuts = </a:t>
            </a:r>
            <a:r>
              <a:rPr lang="en-US" b="1" dirty="0" smtClean="0"/>
              <a:t>1</a:t>
            </a:r>
            <a:r>
              <a:rPr lang="en-US" b="1" baseline="30000" dirty="0" smtClean="0"/>
              <a:t>1</a:t>
            </a:r>
            <a:r>
              <a:rPr lang="en-US" b="1" dirty="0" smtClean="0"/>
              <a:t>/3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Let’s say you have a doughnut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Yum!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and you eat ½ of it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" name="Content Placeholder 9" descr="doughnut.pn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3434" r="-3434"/>
          <a:stretch>
            <a:fillRect/>
          </a:stretch>
        </p:blipFill>
        <p:spPr/>
      </p:pic>
      <p:pic>
        <p:nvPicPr>
          <p:cNvPr id="12" name="Content Placeholder 11" descr="doughnut_left.png"/>
          <p:cNvPicPr>
            <a:picLocks noGrp="1" noChangeAspect="1"/>
          </p:cNvPicPr>
          <p:nvPr>
            <p:ph sz="quarter" idx="4"/>
          </p:nvPr>
        </p:nvPicPr>
        <p:blipFill>
          <a:blip r:embed="rId3"/>
          <a:srcRect l="-50769" r="-50769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Now you only have ½ a doughnut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Content Placeholder 4" descr="doughnut_half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19120" r="-11912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Your cousin has 1 ½ doughnuts, and you’re feeling kind of full, so you give her your half of a doughnut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Content Placeholder 7" descr="doughnut_half.png"/>
          <p:cNvPicPr>
            <a:picLocks noGrp="1" noChangeAspect="1"/>
          </p:cNvPicPr>
          <p:nvPr>
            <p:ph sz="quarter" idx="4"/>
          </p:nvPr>
        </p:nvPicPr>
        <p:blipFill>
          <a:blip r:embed="rId2"/>
          <a:srcRect l="-57213" r="-57213"/>
          <a:stretch>
            <a:fillRect/>
          </a:stretch>
        </p:blipFill>
        <p:spPr>
          <a:xfrm>
            <a:off x="3429000" y="2438400"/>
            <a:ext cx="3653109" cy="2743200"/>
          </a:xfrm>
        </p:spPr>
      </p:pic>
      <p:pic>
        <p:nvPicPr>
          <p:cNvPr id="10" name="Content Placeholder 9" descr="doughnut.pn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l="-3434" r="-3434"/>
          <a:stretch>
            <a:fillRect/>
          </a:stretch>
        </p:blipFill>
        <p:spPr>
          <a:xfrm>
            <a:off x="304800" y="2209800"/>
            <a:ext cx="3753110" cy="2819400"/>
          </a:xfrm>
        </p:spPr>
      </p:pic>
      <p:pic>
        <p:nvPicPr>
          <p:cNvPr id="12" name="Picture 11" descr="doughnut_left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2438400"/>
            <a:ext cx="1879600" cy="28448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600200" y="5867400"/>
            <a:ext cx="2169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 ½   + ½ =   2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What if both you and your cousin had 1 ½ doughnuts?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Content Placeholder 7" descr="doughnut_half.png"/>
          <p:cNvPicPr>
            <a:picLocks noGrp="1" noChangeAspect="1"/>
          </p:cNvPicPr>
          <p:nvPr>
            <p:ph sz="quarter" idx="4"/>
          </p:nvPr>
        </p:nvPicPr>
        <p:blipFill>
          <a:blip r:embed="rId2"/>
          <a:srcRect l="-57213" r="-57213"/>
          <a:stretch>
            <a:fillRect/>
          </a:stretch>
        </p:blipFill>
        <p:spPr>
          <a:xfrm>
            <a:off x="2819400" y="1981200"/>
            <a:ext cx="2942782" cy="2209800"/>
          </a:xfrm>
        </p:spPr>
      </p:pic>
      <p:pic>
        <p:nvPicPr>
          <p:cNvPr id="10" name="Content Placeholder 9" descr="doughnut.pn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l="-3434" r="-3434"/>
          <a:stretch>
            <a:fillRect/>
          </a:stretch>
        </p:blipFill>
        <p:spPr>
          <a:xfrm>
            <a:off x="381000" y="1905000"/>
            <a:ext cx="2819400" cy="2117981"/>
          </a:xfrm>
        </p:spPr>
      </p:pic>
      <p:pic>
        <p:nvPicPr>
          <p:cNvPr id="12" name="Picture 11" descr="doughnut_left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1981200"/>
            <a:ext cx="1447800" cy="219126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295400" y="5486401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 ½   + 1½ =   3</a:t>
            </a:r>
            <a:endParaRPr lang="en-US" sz="2800" b="1" dirty="0"/>
          </a:p>
        </p:txBody>
      </p:sp>
      <p:pic>
        <p:nvPicPr>
          <p:cNvPr id="7" name="Content Placeholder 9" descr="doughnut.png"/>
          <p:cNvPicPr>
            <a:picLocks noChangeAspect="1"/>
          </p:cNvPicPr>
          <p:nvPr/>
        </p:nvPicPr>
        <p:blipFill>
          <a:blip r:embed="rId3"/>
          <a:srcRect l="-3434" r="-3434"/>
          <a:stretch>
            <a:fillRect/>
          </a:stretch>
        </p:blipFill>
        <p:spPr>
          <a:xfrm>
            <a:off x="6324600" y="2057400"/>
            <a:ext cx="2819400" cy="21179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Adding fractions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with like denominators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cap="none" dirty="0" smtClean="0">
                <a:latin typeface="American Typewriter"/>
                <a:cs typeface="American Typewriter"/>
              </a:rPr>
              <a:t>What’s a </a:t>
            </a:r>
            <a:r>
              <a:rPr lang="en-US" sz="2800" u="sng" cap="none" dirty="0" smtClean="0">
                <a:latin typeface="American Typewriter"/>
                <a:cs typeface="American Typewriter"/>
              </a:rPr>
              <a:t>like denominator 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“Like denominators”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means the bottom numbers in the fractions you are adding are the same, like this:</a:t>
            </a:r>
          </a:p>
          <a:p>
            <a:r>
              <a:rPr lang="en-US" dirty="0" smtClean="0"/>
              <a:t>¼ + ¾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and they are NOT like this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2/3 + 3/5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fractions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3835"/>
            <a:ext cx="8153400" cy="2137565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Fractions that have LIKE denominators are added exactly the same as whole numbers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3581400"/>
            <a:ext cx="4343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 + 1 = 2</a:t>
            </a:r>
          </a:p>
          <a:p>
            <a:endParaRPr lang="en-US" sz="2400" dirty="0" smtClean="0"/>
          </a:p>
          <a:p>
            <a:r>
              <a:rPr lang="en-US" sz="2400" dirty="0" smtClean="0"/>
              <a:t>½ + ½ = 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/</a:t>
            </a:r>
            <a:r>
              <a:rPr lang="en-US" sz="1400" dirty="0" smtClean="0"/>
              <a:t>2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752600"/>
            <a:ext cx="7772400" cy="859205"/>
          </a:xfrm>
        </p:spPr>
        <p:txBody>
          <a:bodyPr/>
          <a:lstStyle/>
          <a:p>
            <a:r>
              <a:rPr lang="en-US" dirty="0" smtClean="0"/>
              <a:t>Fractions that equal whole numbers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200400"/>
            <a:ext cx="6400800" cy="83545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Whenever the numerator (top) and denominator (bottom) are equal, the fraction equals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5600" y="4343400"/>
            <a:ext cx="3771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 4 </a:t>
            </a:r>
          </a:p>
          <a:p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29000" y="4419600"/>
            <a:ext cx="554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</a:t>
            </a:r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124200" y="5105400"/>
            <a:ext cx="3771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 9 </a:t>
            </a:r>
          </a:p>
          <a:p>
            <a:r>
              <a:rPr lang="en-US" dirty="0" smtClean="0"/>
              <a:t> 9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581400" y="5181600"/>
            <a:ext cx="554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= </a:t>
            </a:r>
            <a:r>
              <a:rPr lang="en-US" sz="2400" dirty="0" smtClean="0"/>
              <a:t>1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5329</TotalTime>
  <Words>492</Words>
  <Application>Microsoft Macintosh PowerPoint</Application>
  <PresentationFormat>On-screen Show (4:3)</PresentationFormat>
  <Paragraphs>66</Paragraphs>
  <Slides>18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Mmm … doughnuts</vt:lpstr>
      <vt:lpstr>Let’s say you have a doughnut</vt:lpstr>
      <vt:lpstr>Now you only have ½ a doughnut</vt:lpstr>
      <vt:lpstr>Your cousin has 1 ½ doughnuts, and you’re feeling kind of full, so you give her your half of a doughnut</vt:lpstr>
      <vt:lpstr>What if both you and your cousin had 1 ½ doughnuts?</vt:lpstr>
      <vt:lpstr>Adding fractions</vt:lpstr>
      <vt:lpstr>What’s a like denominator ?</vt:lpstr>
      <vt:lpstr>Adding fractions</vt:lpstr>
      <vt:lpstr>Fractions that equal whole numbers</vt:lpstr>
      <vt:lpstr>Fractions that equal 1, in doughnuts</vt:lpstr>
      <vt:lpstr> What are mixed numbers?</vt:lpstr>
      <vt:lpstr>A mixed number</vt:lpstr>
      <vt:lpstr>How to add mixed numbers  11/3 + 22/3  </vt:lpstr>
      <vt:lpstr>Two more points to know</vt:lpstr>
      <vt:lpstr>  You can switch the steps around and it still works  …. 11/3 + 22/3  </vt:lpstr>
      <vt:lpstr>Sometimes the MIXED NUMBERS add up to another  mixed number    </vt:lpstr>
      <vt:lpstr>Sometimes the fractions add up to a mixed number   11/3 + 11/3   </vt:lpstr>
      <vt:lpstr>Mixed numbers, in doughnuts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AnnMaria De Mars</cp:lastModifiedBy>
  <cp:revision>29</cp:revision>
  <dcterms:created xsi:type="dcterms:W3CDTF">2014-01-12T22:37:09Z</dcterms:created>
  <dcterms:modified xsi:type="dcterms:W3CDTF">2014-01-13T04:12:12Z</dcterms:modified>
</cp:coreProperties>
</file>