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7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4912F-AE3F-2E4E-9722-01D01B433C55}" type="datetimeFigureOut">
              <a:rPr lang="en-US" smtClean="0"/>
              <a:t>7/19/14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716A1-0159-F648-8CA4-E859331C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9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1200" dirty="0" smtClean="0"/>
              <a:t>We have 5 eggs (the numerator, that is, the number of parts we have)</a:t>
            </a:r>
          </a:p>
          <a:p>
            <a:pPr marL="342900" indent="-342900">
              <a:buFont typeface="Arial"/>
              <a:buChar char="•"/>
            </a:pPr>
            <a:r>
              <a:rPr lang="en-US" sz="1200" dirty="0" smtClean="0"/>
              <a:t> It takes 15 eggs to make up the whole (the denominator)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716A1-0159-F648-8CA4-E859331CF0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03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1200" dirty="0" smtClean="0"/>
              <a:t>We have 5 eggs (the numerator, that is, the number of parts we have)</a:t>
            </a:r>
          </a:p>
          <a:p>
            <a:pPr marL="342900" indent="-342900">
              <a:buFont typeface="Arial"/>
              <a:buChar char="•"/>
            </a:pPr>
            <a:r>
              <a:rPr lang="en-US" sz="1200" smtClean="0"/>
              <a:t> It takes 15 eggs to make up the whole (the denominator)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716A1-0159-F648-8CA4-E859331CF0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03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1200" dirty="0" smtClean="0"/>
              <a:t>We have 5 eggs (the numerator, that is, the number of parts we have)</a:t>
            </a:r>
          </a:p>
          <a:p>
            <a:pPr marL="342900" indent="-342900">
              <a:buFont typeface="Arial"/>
              <a:buChar char="•"/>
            </a:pPr>
            <a:r>
              <a:rPr lang="en-US" sz="1200" dirty="0" smtClean="0"/>
              <a:t> It takes 15 eggs to make up the whole (the denominator)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716A1-0159-F648-8CA4-E859331CF0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03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1200" dirty="0" smtClean="0"/>
              <a:t>We have 5 eggs (the numerator, that is, the number of parts we have)</a:t>
            </a:r>
          </a:p>
          <a:p>
            <a:pPr marL="342900" indent="-342900">
              <a:buFont typeface="Arial"/>
              <a:buChar char="•"/>
            </a:pPr>
            <a:r>
              <a:rPr lang="en-US" sz="1200" dirty="0" smtClean="0"/>
              <a:t> It takes 15 eggs to make up the whole (the denominator)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716A1-0159-F648-8CA4-E859331CF0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03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1200" dirty="0" smtClean="0"/>
              <a:t>We have 5 eggs (the numerator, that is, the number of parts we have)</a:t>
            </a:r>
          </a:p>
          <a:p>
            <a:pPr marL="342900" indent="-342900">
              <a:buFont typeface="Arial"/>
              <a:buChar char="•"/>
            </a:pPr>
            <a:r>
              <a:rPr lang="en-US" sz="1200" dirty="0" smtClean="0"/>
              <a:t> It takes 15 eggs to make up the whole (the denominator)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716A1-0159-F648-8CA4-E859331CF0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03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1F23-E1D5-8D4E-BEA9-AC863B973F89}" type="datetimeFigureOut">
              <a:rPr lang="en-US" smtClean="0"/>
              <a:t>7/19/14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9F28-BF48-B34F-B34A-FD41AFB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7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1F23-E1D5-8D4E-BEA9-AC863B973F89}" type="datetimeFigureOut">
              <a:rPr lang="en-US" smtClean="0"/>
              <a:t>7/19/14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9F28-BF48-B34F-B34A-FD41AFB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2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1F23-E1D5-8D4E-BEA9-AC863B973F89}" type="datetimeFigureOut">
              <a:rPr lang="en-US" smtClean="0"/>
              <a:t>7/19/14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9F28-BF48-B34F-B34A-FD41AFB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7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1F23-E1D5-8D4E-BEA9-AC863B973F89}" type="datetimeFigureOut">
              <a:rPr lang="en-US" smtClean="0"/>
              <a:t>7/19/14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9F28-BF48-B34F-B34A-FD41AFB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3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1F23-E1D5-8D4E-BEA9-AC863B973F89}" type="datetimeFigureOut">
              <a:rPr lang="en-US" smtClean="0"/>
              <a:t>7/19/14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9F28-BF48-B34F-B34A-FD41AFB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3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1F23-E1D5-8D4E-BEA9-AC863B973F89}" type="datetimeFigureOut">
              <a:rPr lang="en-US" smtClean="0"/>
              <a:t>7/19/14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9F28-BF48-B34F-B34A-FD41AFB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1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1F23-E1D5-8D4E-BEA9-AC863B973F89}" type="datetimeFigureOut">
              <a:rPr lang="en-US" smtClean="0"/>
              <a:t>7/19/14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9F28-BF48-B34F-B34A-FD41AFB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2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1F23-E1D5-8D4E-BEA9-AC863B973F89}" type="datetimeFigureOut">
              <a:rPr lang="en-US" smtClean="0"/>
              <a:t>7/19/14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9F28-BF48-B34F-B34A-FD41AFB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8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1F23-E1D5-8D4E-BEA9-AC863B973F89}" type="datetimeFigureOut">
              <a:rPr lang="en-US" smtClean="0"/>
              <a:t>7/19/14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9F28-BF48-B34F-B34A-FD41AFB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1F23-E1D5-8D4E-BEA9-AC863B973F89}" type="datetimeFigureOut">
              <a:rPr lang="en-US" smtClean="0"/>
              <a:t>7/19/14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9F28-BF48-B34F-B34A-FD41AFB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0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1F23-E1D5-8D4E-BEA9-AC863B973F89}" type="datetimeFigureOut">
              <a:rPr lang="en-US" smtClean="0"/>
              <a:t>7/19/14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9F28-BF48-B34F-B34A-FD41AFB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41F23-E1D5-8D4E-BEA9-AC863B973F89}" type="datetimeFigureOut">
              <a:rPr lang="en-US" smtClean="0"/>
              <a:t>7/19/14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F9F28-BF48-B34F-B34A-FD41AFB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098" y="864612"/>
            <a:ext cx="7772400" cy="1470025"/>
          </a:xfrm>
        </p:spPr>
        <p:txBody>
          <a:bodyPr/>
          <a:lstStyle/>
          <a:p>
            <a:r>
              <a:rPr lang="en-US" dirty="0" smtClean="0"/>
              <a:t>Multiplying fractions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33284"/>
            <a:ext cx="6400800" cy="1752600"/>
          </a:xfrm>
        </p:spPr>
        <p:txBody>
          <a:bodyPr/>
          <a:lstStyle/>
          <a:p>
            <a:r>
              <a:rPr lang="en-US" dirty="0" smtClean="0"/>
              <a:t>With turtle eggs</a:t>
            </a:r>
            <a:endParaRPr lang="en-US" dirty="0"/>
          </a:p>
        </p:txBody>
      </p:sp>
      <p:pic>
        <p:nvPicPr>
          <p:cNvPr id="4" name="Picture 3" descr="snapping_tur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057" y="2269787"/>
            <a:ext cx="2701262" cy="20259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00996" y="579924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Also, like denominators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5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436" y="274638"/>
            <a:ext cx="8229600" cy="1143000"/>
          </a:xfrm>
        </p:spPr>
        <p:txBody>
          <a:bodyPr/>
          <a:lstStyle/>
          <a:p>
            <a:r>
              <a:rPr lang="en-US" dirty="0" smtClean="0"/>
              <a:t>If we take 5 out of 15 eggs,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7436" y="1600201"/>
            <a:ext cx="3899196" cy="171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 is also  </a:t>
            </a:r>
            <a:r>
              <a:rPr lang="en-US" u="sng" dirty="0" smtClean="0"/>
              <a:t> 1  </a:t>
            </a:r>
            <a:br>
              <a:rPr lang="en-US" u="sng" dirty="0" smtClean="0"/>
            </a:br>
            <a:r>
              <a:rPr lang="en-US" dirty="0" smtClean="0"/>
              <a:t>                 3</a:t>
            </a:r>
          </a:p>
          <a:p>
            <a:pPr marL="0" indent="0">
              <a:buNone/>
            </a:pPr>
            <a:r>
              <a:rPr lang="en-US" dirty="0" smtClean="0"/>
              <a:t>because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62212467"/>
              </p:ext>
            </p:extLst>
          </p:nvPr>
        </p:nvGraphicFramePr>
        <p:xfrm>
          <a:off x="239085" y="1899033"/>
          <a:ext cx="3816498" cy="3959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72166"/>
                <a:gridCol w="1272166"/>
                <a:gridCol w="1272166"/>
              </a:tblGrid>
              <a:tr h="7919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19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19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19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19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426191" y="2039307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05032" y="2039307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56724" y="2795729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5595" y="2795729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00893" y="3617522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56724" y="3617522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5595" y="4356185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05032" y="4356185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595" y="5149044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005032" y="5149044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67436" y="3144547"/>
            <a:ext cx="41931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 if we think of our whole nest of eggs as 3 lines, </a:t>
            </a:r>
            <a:r>
              <a:rPr lang="en-US" sz="2400" dirty="0"/>
              <a:t>3</a:t>
            </a:r>
            <a:r>
              <a:rPr lang="en-US" sz="2400" dirty="0" smtClean="0"/>
              <a:t> would be the number of parts to make a whole (denominator), and 1 would be the number we have (numerator).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97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say 1/3 of the eggs was just enough for grandfather</a:t>
            </a:r>
            <a:endParaRPr lang="en-US" dirty="0"/>
          </a:p>
        </p:txBody>
      </p:sp>
      <p:pic>
        <p:nvPicPr>
          <p:cNvPr id="5" name="Content Placeholder 4" descr="grandfather_med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822" r="-57822"/>
          <a:stretch>
            <a:fillRect/>
          </a:stretch>
        </p:blipFill>
        <p:spPr>
          <a:xfrm>
            <a:off x="-149404" y="1600200"/>
            <a:ext cx="2446843" cy="2742119"/>
          </a:xfrm>
        </p:spPr>
      </p:pic>
      <p:pic>
        <p:nvPicPr>
          <p:cNvPr id="10" name="Content Placeholder 9" descr="boys-in-canoe_med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0312" b="-70312"/>
          <a:stretch>
            <a:fillRect/>
          </a:stretch>
        </p:blipFill>
        <p:spPr>
          <a:xfrm>
            <a:off x="4022571" y="1777633"/>
            <a:ext cx="4038600" cy="4525963"/>
          </a:xfrm>
        </p:spPr>
      </p:pic>
      <p:sp>
        <p:nvSpPr>
          <p:cNvPr id="11" name="TextBox 10"/>
          <p:cNvSpPr txBox="1"/>
          <p:nvPr/>
        </p:nvSpPr>
        <p:spPr>
          <a:xfrm>
            <a:off x="3501658" y="1993321"/>
            <a:ext cx="4559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But then two people came to visit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05866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1658" y="364204"/>
            <a:ext cx="2577221" cy="952532"/>
          </a:xfrm>
        </p:spPr>
        <p:txBody>
          <a:bodyPr/>
          <a:lstStyle/>
          <a:p>
            <a:r>
              <a:rPr lang="en-US" dirty="0" smtClean="0"/>
              <a:t>3  x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5251" y="488913"/>
            <a:ext cx="3899196" cy="8278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u="sng" dirty="0" smtClean="0"/>
              <a:t> 1  </a:t>
            </a:r>
            <a:r>
              <a:rPr lang="en-US" dirty="0" smtClean="0"/>
              <a:t> =  </a:t>
            </a:r>
            <a:r>
              <a:rPr lang="en-US" u="sng" dirty="0" smtClean="0"/>
              <a:t> 3 </a:t>
            </a:r>
            <a:br>
              <a:rPr lang="en-US" u="sng" dirty="0" smtClean="0"/>
            </a:br>
            <a:r>
              <a:rPr lang="en-US" dirty="0" smtClean="0"/>
              <a:t>   3        3</a:t>
            </a:r>
          </a:p>
        </p:txBody>
      </p:sp>
      <p:pic>
        <p:nvPicPr>
          <p:cNvPr id="22" name="Picture 21" descr="turtle_doodem_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470" y="5341651"/>
            <a:ext cx="2094446" cy="14457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68879" y="2630927"/>
            <a:ext cx="419316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If we take 1/3  of the eggs 3 times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 We have taken 1 whole nest full of eggs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620955"/>
              </p:ext>
            </p:extLst>
          </p:nvPr>
        </p:nvGraphicFramePr>
        <p:xfrm>
          <a:off x="291416" y="1636020"/>
          <a:ext cx="3783834" cy="4516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61278"/>
                <a:gridCol w="1261278"/>
                <a:gridCol w="1261278"/>
              </a:tblGrid>
              <a:tr h="9032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32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32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32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32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Content Placeholder 22" descr="leftrow.png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096" r="-85096"/>
          <a:stretch>
            <a:fillRect/>
          </a:stretch>
        </p:blipFill>
        <p:spPr>
          <a:xfrm>
            <a:off x="-1094523" y="1609778"/>
            <a:ext cx="4053195" cy="4542320"/>
          </a:xfr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5565304" y="355190"/>
            <a:ext cx="2019951" cy="955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=</a:t>
            </a:r>
            <a:r>
              <a:rPr lang="en-US" dirty="0" smtClean="0"/>
              <a:t>  1 </a:t>
            </a:r>
            <a:endParaRPr lang="en-US" dirty="0"/>
          </a:p>
        </p:txBody>
      </p:sp>
      <p:pic>
        <p:nvPicPr>
          <p:cNvPr id="27" name="Picture 26" descr="middlero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48" y="1539720"/>
            <a:ext cx="1476602" cy="4639254"/>
          </a:xfrm>
          <a:prstGeom prst="rect">
            <a:avLst/>
          </a:prstGeom>
        </p:spPr>
      </p:pic>
      <p:pic>
        <p:nvPicPr>
          <p:cNvPr id="28" name="Picture 27" descr="rightro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371" y="1539720"/>
            <a:ext cx="1540703" cy="469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664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THREE people came to visit?</a:t>
            </a:r>
            <a:endParaRPr lang="en-US" dirty="0"/>
          </a:p>
        </p:txBody>
      </p:sp>
      <p:pic>
        <p:nvPicPr>
          <p:cNvPr id="5" name="Content Placeholder 4" descr="grandfather_med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822" r="-57822"/>
          <a:stretch>
            <a:fillRect/>
          </a:stretch>
        </p:blipFill>
        <p:spPr>
          <a:xfrm>
            <a:off x="-149404" y="1600200"/>
            <a:ext cx="2446843" cy="2742119"/>
          </a:xfrm>
        </p:spPr>
      </p:pic>
      <p:pic>
        <p:nvPicPr>
          <p:cNvPr id="10" name="Content Placeholder 9" descr="boys-in-canoe_med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0312" b="-70312"/>
          <a:stretch>
            <a:fillRect/>
          </a:stretch>
        </p:blipFill>
        <p:spPr>
          <a:xfrm>
            <a:off x="4022571" y="1777633"/>
            <a:ext cx="4038600" cy="4525963"/>
          </a:xfrm>
        </p:spPr>
      </p:pic>
      <p:pic>
        <p:nvPicPr>
          <p:cNvPr id="3" name="Picture 2" descr="girl_sid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611" y="3586004"/>
            <a:ext cx="816279" cy="25352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70611" y="2147867"/>
            <a:ext cx="4038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 there would be 4 people altogether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01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1658" y="364204"/>
            <a:ext cx="2577221" cy="952532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  x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3216" y="482883"/>
            <a:ext cx="3899196" cy="8278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u="sng" dirty="0" smtClean="0"/>
              <a:t> 1  </a:t>
            </a:r>
            <a:r>
              <a:rPr lang="en-US" dirty="0" smtClean="0"/>
              <a:t> =  </a:t>
            </a:r>
            <a:r>
              <a:rPr lang="en-US" u="sng" dirty="0" smtClean="0"/>
              <a:t> 4 </a:t>
            </a:r>
            <a:br>
              <a:rPr lang="en-US" u="sng" dirty="0" smtClean="0"/>
            </a:br>
            <a:r>
              <a:rPr lang="en-US" dirty="0" smtClean="0"/>
              <a:t>   3        3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83984" y="3336163"/>
            <a:ext cx="236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 I’m hungry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007444"/>
              </p:ext>
            </p:extLst>
          </p:nvPr>
        </p:nvGraphicFramePr>
        <p:xfrm>
          <a:off x="291416" y="1636020"/>
          <a:ext cx="3783834" cy="4516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61278"/>
                <a:gridCol w="1261278"/>
                <a:gridCol w="1261278"/>
              </a:tblGrid>
              <a:tr h="9032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32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32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32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32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itle 1"/>
          <p:cNvSpPr txBox="1">
            <a:spLocks/>
          </p:cNvSpPr>
          <p:nvPr/>
        </p:nvSpPr>
        <p:spPr>
          <a:xfrm>
            <a:off x="5884494" y="355190"/>
            <a:ext cx="2019951" cy="955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=</a:t>
            </a:r>
            <a:r>
              <a:rPr lang="en-US" dirty="0" smtClean="0"/>
              <a:t>  1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already ate all of the eggs in 1 whole nest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7125256" y="488913"/>
            <a:ext cx="3899196" cy="8278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u="sng" dirty="0" smtClean="0"/>
              <a:t> 1  </a:t>
            </a:r>
            <a:r>
              <a:rPr lang="en-US" dirty="0" smtClean="0"/>
              <a:t> </a:t>
            </a:r>
            <a:r>
              <a:rPr lang="en-US" u="sng" dirty="0" smtClean="0"/>
              <a:t> </a:t>
            </a:r>
            <a:br>
              <a:rPr lang="en-US" u="sng" dirty="0" smtClean="0"/>
            </a:br>
            <a:r>
              <a:rPr lang="en-US" dirty="0" smtClean="0"/>
              <a:t>   3     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4668880" y="2864462"/>
            <a:ext cx="2520837" cy="1155333"/>
          </a:xfrm>
          <a:prstGeom prst="wedgeEllipseCallout">
            <a:avLst>
              <a:gd name="adj1" fmla="val -20076"/>
              <a:gd name="adj2" fmla="val 84814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girl_sid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880" y="4088754"/>
            <a:ext cx="816279" cy="253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354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12" grpId="0" build="p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27124" y="168095"/>
            <a:ext cx="6910127" cy="952532"/>
          </a:xfrm>
        </p:spPr>
        <p:txBody>
          <a:bodyPr>
            <a:normAutofit/>
          </a:bodyPr>
          <a:lstStyle/>
          <a:p>
            <a:r>
              <a:rPr lang="en-US" dirty="0" smtClean="0"/>
              <a:t>We need 2 nests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4804" y="286774"/>
            <a:ext cx="3899196" cy="8278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We take 1 whole nest of eggs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385564"/>
              </p:ext>
            </p:extLst>
          </p:nvPr>
        </p:nvGraphicFramePr>
        <p:xfrm>
          <a:off x="291416" y="1636020"/>
          <a:ext cx="3783834" cy="4516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61278"/>
                <a:gridCol w="1261278"/>
                <a:gridCol w="1261278"/>
              </a:tblGrid>
              <a:tr h="9032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32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32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32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32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Content Placeholder 22" descr="leftrow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096" r="-85096"/>
          <a:stretch>
            <a:fillRect/>
          </a:stretch>
        </p:blipFill>
        <p:spPr>
          <a:xfrm>
            <a:off x="-1094523" y="1609778"/>
            <a:ext cx="4053195" cy="4542320"/>
          </a:xfrm>
        </p:spPr>
      </p:pic>
      <p:pic>
        <p:nvPicPr>
          <p:cNvPr id="27" name="Picture 26" descr="middler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48" y="1539720"/>
            <a:ext cx="1476602" cy="4639254"/>
          </a:xfrm>
          <a:prstGeom prst="rect">
            <a:avLst/>
          </a:prstGeom>
        </p:spPr>
      </p:pic>
      <p:pic>
        <p:nvPicPr>
          <p:cNvPr id="28" name="Picture 27" descr="rightro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371" y="1539720"/>
            <a:ext cx="1540703" cy="4695980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639987"/>
              </p:ext>
            </p:extLst>
          </p:nvPr>
        </p:nvGraphicFramePr>
        <p:xfrm>
          <a:off x="5027700" y="1603986"/>
          <a:ext cx="3783834" cy="4516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61278"/>
                <a:gridCol w="1261278"/>
                <a:gridCol w="1261278"/>
              </a:tblGrid>
              <a:tr h="9032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32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32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32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32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12" descr="rightro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153" y="1513478"/>
            <a:ext cx="1540703" cy="469598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5369212" y="1721796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92458" y="1787166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69212" y="2659153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92458" y="2674328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369212" y="3608184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88434" y="3608184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471928" y="4457992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592458" y="4457992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244804" y="5307800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488434" y="5307800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"/>
          <p:cNvSpPr>
            <a:spLocks noGrp="1"/>
          </p:cNvSpPr>
          <p:nvPr>
            <p:ph sz="half" idx="2"/>
          </p:nvPr>
        </p:nvSpPr>
        <p:spPr>
          <a:xfrm>
            <a:off x="821702" y="616607"/>
            <a:ext cx="3899196" cy="827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And 1/3 of a 2</a:t>
            </a:r>
            <a:r>
              <a:rPr lang="en-US" baseline="30000" dirty="0" smtClean="0"/>
              <a:t>nd</a:t>
            </a:r>
            <a:r>
              <a:rPr lang="en-US" dirty="0" smtClean="0"/>
              <a:t> nest</a:t>
            </a:r>
          </a:p>
        </p:txBody>
      </p:sp>
    </p:spTree>
    <p:extLst>
      <p:ext uri="{BB962C8B-B14F-4D97-AF65-F5344CB8AC3E}">
        <p14:creationId xmlns:p14="http://schemas.microsoft.com/office/powerpoint/2010/main" val="322034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13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051" b="-34051"/>
          <a:stretch>
            <a:fillRect/>
          </a:stretch>
        </p:blipFill>
        <p:spPr>
          <a:xfrm>
            <a:off x="1204571" y="-930547"/>
            <a:ext cx="6800573" cy="7621240"/>
          </a:xfrm>
        </p:spPr>
      </p:pic>
    </p:spTree>
    <p:extLst>
      <p:ext uri="{BB962C8B-B14F-4D97-AF65-F5344CB8AC3E}">
        <p14:creationId xmlns:p14="http://schemas.microsoft.com/office/powerpoint/2010/main" val="1632443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say we have 15 turtle eggs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30820582"/>
              </p:ext>
            </p:extLst>
          </p:nvPr>
        </p:nvGraphicFramePr>
        <p:xfrm>
          <a:off x="4713564" y="1758955"/>
          <a:ext cx="4038600" cy="404962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46200"/>
                <a:gridCol w="1346200"/>
                <a:gridCol w="1346200"/>
              </a:tblGrid>
              <a:tr h="809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9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9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99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9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snapping_tur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625" y="2269787"/>
            <a:ext cx="2701262" cy="2025947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967688" y="1867711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4659" y="1867711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03932" y="1867711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67688" y="2674328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399361" y="2628154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97309" y="2674328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45386" y="3476926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045386" y="4295734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45386" y="5173559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399361" y="3476926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446050" y="4286914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511414" y="5064479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781349" y="3476926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781349" y="4295734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753335" y="5064479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73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Fractions, Addition and Denominators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6" name="Content Placeholder 5" descr="onefifteen.tif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1801" b="-101801"/>
          <a:stretch>
            <a:fillRect/>
          </a:stretch>
        </p:blipFill>
        <p:spPr>
          <a:xfrm>
            <a:off x="271147" y="-1378801"/>
            <a:ext cx="8527706" cy="9556797"/>
          </a:xfrm>
        </p:spPr>
      </p:pic>
    </p:spTree>
    <p:extLst>
      <p:ext uri="{BB962C8B-B14F-4D97-AF65-F5344CB8AC3E}">
        <p14:creationId xmlns:p14="http://schemas.microsoft.com/office/powerpoint/2010/main" val="135764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Multiplication, of  course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adding the same thing over and over?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29009" y="1475491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</a:t>
            </a:r>
            <a:r>
              <a:rPr lang="en-US" u="sng" dirty="0" smtClean="0"/>
              <a:t>1 </a:t>
            </a:r>
            <a:r>
              <a:rPr lang="en-US" dirty="0" smtClean="0"/>
              <a:t>    =   </a:t>
            </a:r>
            <a:r>
              <a:rPr lang="en-US" u="sng" dirty="0" smtClean="0"/>
              <a:t> 3 </a:t>
            </a:r>
            <a:br>
              <a:rPr lang="en-US" u="sng" dirty="0" smtClean="0"/>
            </a:br>
            <a:r>
              <a:rPr lang="en-US" dirty="0" smtClean="0"/>
              <a:t>         15         15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810" y="1475491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3464" y="1475491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37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took 3/15 of the eggs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65984808"/>
              </p:ext>
            </p:extLst>
          </p:nvPr>
        </p:nvGraphicFramePr>
        <p:xfrm>
          <a:off x="4713564" y="1758955"/>
          <a:ext cx="4038600" cy="404962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46200"/>
                <a:gridCol w="1346200"/>
                <a:gridCol w="1346200"/>
              </a:tblGrid>
              <a:tr h="809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9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9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99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9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snapping_tur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625" y="2269787"/>
            <a:ext cx="2701262" cy="202594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4967688" y="2674328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399361" y="2628154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97309" y="2674328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45386" y="3476926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045386" y="4295734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45386" y="5173559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399361" y="3476926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446050" y="4286914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511414" y="5064479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781349" y="3476926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781349" y="4295734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753335" y="5064479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24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8590" y="703699"/>
            <a:ext cx="7853405" cy="20698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denominator is the bottom number in the fraction. One way to remember it is the denominator is down below and both Down and Denominator start with D.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30188" y="2655458"/>
            <a:ext cx="1225250" cy="1462846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 2 </a:t>
            </a:r>
            <a:br>
              <a:rPr lang="en-US" u="sng" dirty="0" smtClean="0"/>
            </a:br>
            <a:r>
              <a:rPr lang="en-US" dirty="0" smtClean="0"/>
              <a:t> 9</a:t>
            </a:r>
            <a:r>
              <a:rPr lang="en-US" u="sng" dirty="0" smtClean="0"/>
              <a:t> </a:t>
            </a:r>
            <a:endParaRPr lang="en-US" u="sng" dirty="0"/>
          </a:p>
        </p:txBody>
      </p:sp>
      <p:cxnSp>
        <p:nvCxnSpPr>
          <p:cNvPr id="6" name="Straight Arrow Connector 5"/>
          <p:cNvCxnSpPr>
            <a:endCxn id="4" idx="1"/>
          </p:cNvCxnSpPr>
          <p:nvPr/>
        </p:nvCxnSpPr>
        <p:spPr>
          <a:xfrm>
            <a:off x="4304707" y="2530748"/>
            <a:ext cx="1725481" cy="856133"/>
          </a:xfrm>
          <a:prstGeom prst="straightConnector1">
            <a:avLst/>
          </a:prstGeom>
          <a:ln>
            <a:solidFill>
              <a:srgbClr val="99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83180" y="4052932"/>
            <a:ext cx="20708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denominators</a:t>
            </a:r>
          </a:p>
          <a:p>
            <a:endParaRPr lang="en-US" dirty="0"/>
          </a:p>
          <a:p>
            <a:r>
              <a:rPr lang="en-US" u="sng" dirty="0" smtClean="0"/>
              <a:t> 1 </a:t>
            </a:r>
            <a:r>
              <a:rPr lang="en-US" dirty="0" smtClean="0"/>
              <a:t>    </a:t>
            </a:r>
            <a:r>
              <a:rPr lang="en-US" u="sng" dirty="0" smtClean="0"/>
              <a:t> 4  </a:t>
            </a:r>
            <a:r>
              <a:rPr lang="en-US" dirty="0" smtClean="0"/>
              <a:t>     </a:t>
            </a:r>
            <a:r>
              <a:rPr lang="en-US" u="sng" dirty="0" smtClean="0"/>
              <a:t> 7</a:t>
            </a:r>
          </a:p>
          <a:p>
            <a:r>
              <a:rPr lang="en-US" dirty="0"/>
              <a:t> </a:t>
            </a:r>
            <a:r>
              <a:rPr lang="en-US" dirty="0" smtClean="0"/>
              <a:t>9      9        9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429093" y="4205332"/>
            <a:ext cx="2393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denominators</a:t>
            </a:r>
          </a:p>
          <a:p>
            <a:endParaRPr lang="en-US" dirty="0"/>
          </a:p>
          <a:p>
            <a:r>
              <a:rPr lang="en-US" u="sng" dirty="0" smtClean="0"/>
              <a:t> 4 </a:t>
            </a:r>
            <a:r>
              <a:rPr lang="en-US" dirty="0" smtClean="0"/>
              <a:t>    </a:t>
            </a:r>
            <a:r>
              <a:rPr lang="en-US" u="sng" dirty="0" smtClean="0"/>
              <a:t> 4  </a:t>
            </a:r>
            <a:r>
              <a:rPr lang="en-US" dirty="0" smtClean="0"/>
              <a:t>     </a:t>
            </a:r>
            <a:r>
              <a:rPr lang="en-US" u="sng" dirty="0" smtClean="0"/>
              <a:t>  1  </a:t>
            </a:r>
          </a:p>
          <a:p>
            <a:r>
              <a:rPr lang="en-US" dirty="0"/>
              <a:t> </a:t>
            </a:r>
            <a:r>
              <a:rPr lang="en-US" dirty="0" smtClean="0"/>
              <a:t>9      11      12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028529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Denominator means:</a:t>
            </a:r>
            <a:br>
              <a:rPr lang="en-US" sz="3600" b="1" dirty="0" smtClean="0"/>
            </a:br>
            <a:r>
              <a:rPr lang="en-US" sz="3600" b="1" dirty="0" smtClean="0"/>
              <a:t> the number of parts</a:t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Denominator means more than "the number on the bottom".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It's the number of pieces that make up a whole.</a:t>
            </a:r>
          </a:p>
          <a:p>
            <a:r>
              <a:rPr lang="en-US" dirty="0" smtClean="0"/>
              <a:t>So, if there are 15 eggs, one egg is </a:t>
            </a:r>
            <a:r>
              <a:rPr lang="en-US" u="sng" dirty="0" smtClean="0"/>
              <a:t> 1 </a:t>
            </a:r>
            <a:br>
              <a:rPr lang="en-US" u="sng" dirty="0" smtClean="0"/>
            </a:br>
            <a:r>
              <a:rPr lang="en-US" dirty="0" smtClean="0"/>
              <a:t>                   15</a:t>
            </a:r>
          </a:p>
          <a:p>
            <a:r>
              <a:rPr lang="en-US" dirty="0" smtClean="0"/>
              <a:t> The number 15 on the bottom, the denominator, tells you how many eggs make up the whole nest of turtle eggs.</a:t>
            </a:r>
            <a:endParaRPr lang="en-US" dirty="0"/>
          </a:p>
        </p:txBody>
      </p:sp>
      <p:pic>
        <p:nvPicPr>
          <p:cNvPr id="5" name="Picture 4" descr="turtle_egg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26" y="3449924"/>
            <a:ext cx="2339072" cy="21552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78082" y="6172928"/>
            <a:ext cx="3162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Yes, these are actual turtle eggs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885367" y="5677840"/>
            <a:ext cx="569604" cy="495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294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fractions (again)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6523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 turtle lays her eggs in three lines of five eggs each (she's a very strange mother turtle)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9647177"/>
              </p:ext>
            </p:extLst>
          </p:nvPr>
        </p:nvGraphicFramePr>
        <p:xfrm>
          <a:off x="329467" y="1899033"/>
          <a:ext cx="4038600" cy="404962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46200"/>
                <a:gridCol w="1346200"/>
                <a:gridCol w="1346200"/>
              </a:tblGrid>
              <a:tr h="809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9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9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99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9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606955" y="2039307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79605" y="2039307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73647" y="2039307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52256" y="2795729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63645" y="2795729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56359" y="2795729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6955" y="3617522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79605" y="3617522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73647" y="3617522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56359" y="4467330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63645" y="4401960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73647" y="4401960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1657" y="5223753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063645" y="5223753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473647" y="5223753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turtle_doodem_m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982" y="3931530"/>
            <a:ext cx="2690563" cy="185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938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436" y="274638"/>
            <a:ext cx="8229600" cy="1143000"/>
          </a:xfrm>
        </p:spPr>
        <p:txBody>
          <a:bodyPr/>
          <a:lstStyle/>
          <a:p>
            <a:r>
              <a:rPr lang="en-US" dirty="0" smtClean="0"/>
              <a:t>If we take 5 out of 15 eggs,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7436" y="1600201"/>
            <a:ext cx="3899196" cy="171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 is  </a:t>
            </a:r>
            <a:r>
              <a:rPr lang="en-US" u="sng" dirty="0" smtClean="0"/>
              <a:t> 5  </a:t>
            </a:r>
            <a:br>
              <a:rPr lang="en-US" u="sng" dirty="0" smtClean="0"/>
            </a:br>
            <a:r>
              <a:rPr lang="en-US" dirty="0" smtClean="0"/>
              <a:t>        15</a:t>
            </a:r>
          </a:p>
          <a:p>
            <a:pPr marL="0" indent="0">
              <a:buNone/>
            </a:pPr>
            <a:r>
              <a:rPr lang="en-US" dirty="0" smtClean="0"/>
              <a:t>because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83100898"/>
              </p:ext>
            </p:extLst>
          </p:nvPr>
        </p:nvGraphicFramePr>
        <p:xfrm>
          <a:off x="239085" y="1899033"/>
          <a:ext cx="3816498" cy="3959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72166"/>
                <a:gridCol w="1272166"/>
                <a:gridCol w="1272166"/>
              </a:tblGrid>
              <a:tr h="7919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19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19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19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19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426191" y="2039307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98841" y="2039307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05032" y="2039307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56724" y="2795729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82881" y="2795729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5595" y="2795729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191" y="3617522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98841" y="3617522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56724" y="3617522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5595" y="4467330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882881" y="4401960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996614" y="4401960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0893" y="5223753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882881" y="5223753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996614" y="5223752"/>
            <a:ext cx="672318" cy="6350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turtle_doodem_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470" y="5341651"/>
            <a:ext cx="2094446" cy="14457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67436" y="3144547"/>
            <a:ext cx="419316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W</a:t>
            </a:r>
            <a:r>
              <a:rPr lang="en-US" sz="2400" dirty="0" smtClean="0"/>
              <a:t>e have 5 eggs (the numerator)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 It takes 15 eggs to make up the whole (the denominator)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459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animBg="1"/>
      <p:bldP spid="10" grpId="0" animBg="1"/>
      <p:bldP spid="13" grpId="0" animBg="1"/>
      <p:bldP spid="16" grpId="0" animBg="1"/>
      <p:bldP spid="19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531</Words>
  <Application>Microsoft Macintosh PowerPoint</Application>
  <PresentationFormat>On-screen Show (4:3)</PresentationFormat>
  <Paragraphs>71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Multiplying fractions</vt:lpstr>
      <vt:lpstr>Let’s say we have 15 turtle eggs</vt:lpstr>
      <vt:lpstr>Fractions, Addition and Denominators </vt:lpstr>
      <vt:lpstr>Multiplication, of  course</vt:lpstr>
      <vt:lpstr>We took 3/15 of the eggs</vt:lpstr>
      <vt:lpstr>PowerPoint Presentation</vt:lpstr>
      <vt:lpstr>Denominator means:  the number of parts </vt:lpstr>
      <vt:lpstr>Multiplying fractions (again)</vt:lpstr>
      <vt:lpstr>If we take 5 out of 15 eggs, </vt:lpstr>
      <vt:lpstr>If we take 5 out of 15 eggs, </vt:lpstr>
      <vt:lpstr>Let’s say 1/3 of the eggs was just enough for grandfather</vt:lpstr>
      <vt:lpstr>3  x </vt:lpstr>
      <vt:lpstr>What if THREE people came to visit?</vt:lpstr>
      <vt:lpstr>4  x </vt:lpstr>
      <vt:lpstr>We need 2 nests</vt:lpstr>
      <vt:lpstr>PowerPoint Presentation</vt:lpstr>
    </vt:vector>
  </TitlesOfParts>
  <Company>University of Southern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fractions</dc:title>
  <dc:creator>AnnMaria De Mars</dc:creator>
  <cp:lastModifiedBy>AnnMaria De Mars</cp:lastModifiedBy>
  <cp:revision>20</cp:revision>
  <dcterms:created xsi:type="dcterms:W3CDTF">2014-07-19T22:27:38Z</dcterms:created>
  <dcterms:modified xsi:type="dcterms:W3CDTF">2014-07-20T06:15:57Z</dcterms:modified>
</cp:coreProperties>
</file>