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70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61" r:id="rId11"/>
    <p:sldId id="278" r:id="rId12"/>
    <p:sldId id="279" r:id="rId13"/>
    <p:sldId id="281" r:id="rId14"/>
    <p:sldId id="280" r:id="rId15"/>
    <p:sldId id="283" r:id="rId16"/>
    <p:sldId id="287" r:id="rId17"/>
    <p:sldId id="284" r:id="rId18"/>
    <p:sldId id="286" r:id="rId19"/>
    <p:sldId id="263" r:id="rId20"/>
    <p:sldId id="264" r:id="rId21"/>
    <p:sldId id="285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7D066E-40A1-B047-957D-46287BECA2FD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77B945-706D-BB4B-A83C-72CF06375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68030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Adding fractions with unlike denominators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Introducing: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Common Denominator</a:t>
            </a:r>
          </a:p>
        </p:txBody>
      </p:sp>
      <p:pic>
        <p:nvPicPr>
          <p:cNvPr id="4" name="Picture 3" descr="human_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86" y="1931479"/>
            <a:ext cx="2973696" cy="41946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6367" y="938480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9429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84933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769896"/>
            <a:ext cx="824004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" charset="0"/>
              </a:rPr>
              <a:t>The </a:t>
            </a:r>
            <a:r>
              <a:rPr lang="en-US" sz="2000" i="1" dirty="0">
                <a:latin typeface="Arial" charset="0"/>
              </a:rPr>
              <a:t>common denominator</a:t>
            </a:r>
            <a:r>
              <a:rPr lang="en-US" sz="2000" dirty="0">
                <a:latin typeface="Arial" charset="0"/>
              </a:rPr>
              <a:t> of 5 and 4 is 20 because both 5 and 4 divide evenly into 20. 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AN EXAMPLE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34633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Multiply the NUMERATOR AND DENOMINATOR by the same number to get an equivalent fraction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AN EXAMPLE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1466587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1663281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767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Multiply the NUMERATOR AND DENOMINATOR by the same number to get an equivalent fraction</a:t>
            </a:r>
            <a:endParaRPr lang="en-US" sz="1400" dirty="0">
              <a:latin typeface="Verdan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-4420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AN EXAMPLE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698316" y="4269256"/>
            <a:ext cx="3182634" cy="14298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806098" y="4040357"/>
            <a:ext cx="1845367" cy="950236"/>
          </a:xfrm>
          <a:prstGeom prst="bentConnector4">
            <a:avLst>
              <a:gd name="adj1" fmla="val 32071"/>
              <a:gd name="adj2" fmla="val 1240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1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09729" y="1116748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It’s called an EQUIVALENT fraction because it’s equal (another</a:t>
            </a:r>
          </a:p>
          <a:p>
            <a:r>
              <a:rPr lang="en-US" sz="2000" dirty="0" smtClean="0">
                <a:latin typeface="Arial" charset="0"/>
              </a:rPr>
              <a:t>word for equivalent). It’s the SAME.  </a:t>
            </a:r>
            <a:endParaRPr lang="en-US" sz="1400" dirty="0">
              <a:latin typeface="Verdana" charset="0"/>
            </a:endParaRPr>
          </a:p>
        </p:txBody>
      </p:sp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594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709729" y="1116748"/>
            <a:ext cx="8240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It’s called an EQUIVALENT fraction because it’s equal (another</a:t>
            </a:r>
          </a:p>
          <a:p>
            <a:r>
              <a:rPr lang="en-US" sz="2000" dirty="0" smtClean="0">
                <a:latin typeface="Arial" charset="0"/>
              </a:rPr>
              <a:t>word for equivalent). It’s the SAME.  </a:t>
            </a:r>
            <a:endParaRPr lang="en-US" sz="1400" dirty="0">
              <a:latin typeface="Verdana" charset="0"/>
            </a:endParaRPr>
          </a:p>
        </p:txBody>
      </p:sp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822830" y="3456385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45919" y="5516285"/>
            <a:ext cx="6126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Whether we call it     or  </a:t>
            </a:r>
          </a:p>
          <a:p>
            <a:endParaRPr lang="en-US" dirty="0" smtClean="0"/>
          </a:p>
          <a:p>
            <a:r>
              <a:rPr lang="en-US" dirty="0" smtClean="0"/>
              <a:t>it’s still one and the same  fraction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73961" y="5283820"/>
            <a:ext cx="326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3</a:t>
            </a:r>
            <a:br>
              <a:rPr lang="en-US" sz="2000" u="sng" dirty="0" smtClean="0"/>
            </a:br>
            <a:r>
              <a:rPr lang="en-US" sz="2000" dirty="0" smtClean="0"/>
              <a:t>4</a:t>
            </a:r>
            <a:endParaRPr lang="en-US" sz="20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3717650" y="5300397"/>
            <a:ext cx="468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15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dirty="0" smtClean="0"/>
              <a:t>20</a:t>
            </a:r>
            <a:endParaRPr lang="en-US" sz="2000" u="sng" dirty="0"/>
          </a:p>
        </p:txBody>
      </p:sp>
      <p:sp>
        <p:nvSpPr>
          <p:cNvPr id="10" name="Right Arrow 9"/>
          <p:cNvSpPr/>
          <p:nvPr/>
        </p:nvSpPr>
        <p:spPr>
          <a:xfrm>
            <a:off x="1822830" y="4420499"/>
            <a:ext cx="1414535" cy="5354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329201" y="3760537"/>
            <a:ext cx="842999" cy="6599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0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let this trip you up!</a:t>
            </a:r>
            <a:endParaRPr lang="en-US" dirty="0"/>
          </a:p>
        </p:txBody>
      </p:sp>
      <p:pic>
        <p:nvPicPr>
          <p:cNvPr id="4" name="Content Placeholder 3" descr="willow_tr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72" r="-70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16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522958" y="5699125"/>
            <a:ext cx="8240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Arial" charset="0"/>
              </a:rPr>
              <a:t>The two different fractions are multiplied by different numbers.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698316" y="1526308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0969" y="1294755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803129" y="3531273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96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756580" y="5097038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  <a:t>Because 5 x 4 = 20</a:t>
            </a:r>
            <a:b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j-cs"/>
              </a:rPr>
            </a:b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But 4 x </a:t>
            </a:r>
            <a:r>
              <a:rPr lang="en-US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5</a:t>
            </a:r>
            <a:r>
              <a:rPr lang="en-US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= 20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j-cs"/>
            </a:endParaRPr>
          </a:p>
        </p:txBody>
      </p:sp>
      <p:pic>
        <p:nvPicPr>
          <p:cNvPr id="2" name="Picture 1" descr="12:20 cir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1098795"/>
            <a:ext cx="1905000" cy="1905000"/>
          </a:xfrm>
          <a:prstGeom prst="rect">
            <a:avLst/>
          </a:prstGeom>
        </p:spPr>
      </p:pic>
      <p:pic>
        <p:nvPicPr>
          <p:cNvPr id="3" name="Picture 2" descr="15:20 cir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89" y="3192038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275031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u="sng" dirty="0">
                <a:solidFill>
                  <a:prstClr val="black"/>
                </a:solidFill>
              </a:rPr>
              <a:t>12</a:t>
            </a:r>
            <a:br>
              <a:rPr lang="en-US" sz="4000" u="sng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20</a:t>
            </a:r>
            <a:endParaRPr lang="en-US" sz="4000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192038"/>
            <a:ext cx="7046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15</a:t>
            </a:r>
            <a:br>
              <a:rPr lang="en-US" sz="4000" u="sng" dirty="0" smtClean="0"/>
            </a:br>
            <a:r>
              <a:rPr lang="en-US" sz="4000" dirty="0" smtClean="0"/>
              <a:t>20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53663" y="1275031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3663" y="3192038"/>
            <a:ext cx="444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4</a:t>
            </a:r>
            <a:endParaRPr lang="en-US" sz="4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70969" y="3192038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5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/>
              <a:t>5</a:t>
            </a:r>
            <a:endParaRPr lang="en-US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698316" y="1526308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70969" y="1294755"/>
            <a:ext cx="86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4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dirty="0" smtClean="0"/>
              <a:t>4</a:t>
            </a:r>
            <a:endParaRPr lang="en-US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803129" y="3531273"/>
            <a:ext cx="8663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14" name="Elbow Connector 13"/>
          <p:cNvCxnSpPr/>
          <p:nvPr/>
        </p:nvCxnSpPr>
        <p:spPr>
          <a:xfrm rot="16200000" flipV="1">
            <a:off x="1685015" y="2798063"/>
            <a:ext cx="3104700" cy="1730741"/>
          </a:xfrm>
          <a:prstGeom prst="bentConnector3">
            <a:avLst>
              <a:gd name="adj1" fmla="val 668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56580" y="4515477"/>
            <a:ext cx="1046549" cy="1610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9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for a minute.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No, seriously. Think about it. I’ll wait.</a:t>
            </a:r>
            <a:endParaRPr lang="en-US" dirty="0"/>
          </a:p>
        </p:txBody>
      </p:sp>
      <p:pic>
        <p:nvPicPr>
          <p:cNvPr id="6" name="Content Placeholder 5" descr="willow_trip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2" r="-10992"/>
          <a:stretch>
            <a:fillRect/>
          </a:stretch>
        </p:blipFill>
        <p:spPr>
          <a:xfrm>
            <a:off x="4645025" y="2312988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val="165589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40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Common Denominators: An 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1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know how to add problems with the same denominator, like this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762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28479" y="4623178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46773" y="4588824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4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042030" y="4987307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9119" y="4847319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56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7862" y="2141764"/>
            <a:ext cx="3914410" cy="2876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Koko, </a:t>
            </a:r>
            <a:r>
              <a:rPr lang="en-US" sz="2800" dirty="0" err="1" smtClean="0"/>
              <a:t>Misu</a:t>
            </a:r>
            <a:r>
              <a:rPr lang="en-US" sz="2800" dirty="0" smtClean="0"/>
              <a:t>, and Tama decided to cross the lake. Koko rows   	of the trip while Misu rows    of the trip.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4187" y="3834524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</a:t>
            </a:r>
            <a:br>
              <a:rPr lang="en-US" u="sng" dirty="0" smtClean="0"/>
            </a:br>
            <a:r>
              <a:rPr lang="en-US" dirty="0" smtClean="0"/>
              <a:t>5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45075" y="3371180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</a:t>
            </a:r>
            <a:br>
              <a:rPr lang="en-US" u="sng" dirty="0" smtClean="0"/>
            </a:br>
            <a:r>
              <a:rPr lang="en-US" dirty="0" smtClean="0"/>
              <a:t>2</a:t>
            </a:r>
            <a:endParaRPr lang="en-US" u="sng" dirty="0"/>
          </a:p>
        </p:txBody>
      </p:sp>
      <p:pic>
        <p:nvPicPr>
          <p:cNvPr id="10" name="Picture 9" descr="ri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16" y="0"/>
            <a:ext cx="4500684" cy="51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7862" y="2141764"/>
            <a:ext cx="3914410" cy="2876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Koko, </a:t>
            </a:r>
            <a:r>
              <a:rPr lang="en-US" sz="2800" dirty="0" err="1" smtClean="0"/>
              <a:t>Misu</a:t>
            </a:r>
            <a:r>
              <a:rPr lang="en-US" sz="2800" dirty="0" smtClean="0"/>
              <a:t>, and Tama decided to cross the lake. Koko rows   	of the trip while Misu rows    of the trip.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4187" y="3834524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</a:t>
            </a:r>
            <a:br>
              <a:rPr lang="en-US" u="sng" dirty="0" smtClean="0"/>
            </a:br>
            <a:r>
              <a:rPr lang="en-US" dirty="0" smtClean="0"/>
              <a:t>5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745075" y="3371180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</a:t>
            </a:r>
            <a:br>
              <a:rPr lang="en-US" u="sng" dirty="0" smtClean="0"/>
            </a:br>
            <a:r>
              <a:rPr lang="en-US" dirty="0" smtClean="0"/>
              <a:t>2</a:t>
            </a:r>
            <a:endParaRPr lang="en-US" u="sng" dirty="0"/>
          </a:p>
        </p:txBody>
      </p:sp>
      <p:pic>
        <p:nvPicPr>
          <p:cNvPr id="10" name="Picture 9" descr="ri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72" y="0"/>
            <a:ext cx="4500684" cy="5158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5724" y="5317051"/>
            <a:ext cx="6462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What fraction of the lake have they rowed?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886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233" y="1277034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2</a:t>
            </a:r>
            <a:br>
              <a:rPr lang="en-US" sz="4500" u="sng" dirty="0" smtClean="0"/>
            </a:br>
            <a:r>
              <a:rPr lang="en-US" sz="4500" dirty="0" smtClean="0"/>
              <a:t>5</a:t>
            </a:r>
            <a:endParaRPr lang="en-US" sz="45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95384" y="178486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5422" y="1277034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2</a:t>
            </a:r>
            <a:br>
              <a:rPr lang="en-US" sz="4500" u="sng" dirty="0" smtClean="0"/>
            </a:br>
            <a:r>
              <a:rPr lang="en-US" sz="4500" dirty="0" smtClean="0"/>
              <a:t>2</a:t>
            </a:r>
            <a:endParaRPr lang="en-US" sz="45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138752" y="1784866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383" y="1277034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4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8233" y="3860367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1</a:t>
            </a:r>
            <a:br>
              <a:rPr lang="en-US" sz="4500" u="sng" dirty="0" smtClean="0"/>
            </a:br>
            <a:r>
              <a:rPr lang="en-US" sz="4500" dirty="0"/>
              <a:t>2</a:t>
            </a:r>
            <a:endParaRPr lang="en-US" sz="45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095384" y="427731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35422" y="3860367"/>
            <a:ext cx="47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5</a:t>
            </a:r>
            <a:endParaRPr lang="en-US" sz="45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138752" y="4461983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383" y="3907985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pic>
        <p:nvPicPr>
          <p:cNvPr id="2" name="Picture 1" descr="canoe_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39" y="0"/>
            <a:ext cx="5240261" cy="40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3810" y="852289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5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22805" y="12810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5674" y="852289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4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893197" y="134784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2828" y="861535"/>
            <a:ext cx="769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 smtClean="0"/>
              <a:t>9</a:t>
            </a:r>
            <a:br>
              <a:rPr lang="en-US" sz="4500" u="sng" dirty="0" smtClean="0"/>
            </a:br>
            <a:r>
              <a:rPr lang="en-US" sz="4500" dirty="0" smtClean="0"/>
              <a:t>10</a:t>
            </a:r>
            <a:endParaRPr lang="en-US" sz="4500" u="sng" dirty="0"/>
          </a:p>
        </p:txBody>
      </p:sp>
      <p:pic>
        <p:nvPicPr>
          <p:cNvPr id="17" name="Picture 16" descr="canoe_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1" y="2527779"/>
            <a:ext cx="5240261" cy="4029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26868" y="3100576"/>
            <a:ext cx="84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LAZY !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2"/>
          </p:cNvCxnSpPr>
          <p:nvPr/>
        </p:nvCxnSpPr>
        <p:spPr>
          <a:xfrm flipH="1">
            <a:off x="4482506" y="3469908"/>
            <a:ext cx="18650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5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To find a common denominator:</a:t>
            </a:r>
            <a:br>
              <a:rPr lang="en-US" dirty="0">
                <a:solidFill>
                  <a:srgbClr val="FF0000"/>
                </a:solidFill>
                <a:latin typeface="Arial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</a:rPr>
              <a:t>	Think </a:t>
            </a:r>
            <a:r>
              <a:rPr lang="en-US" sz="2400" dirty="0">
                <a:latin typeface="Arial" charset="0"/>
              </a:rPr>
              <a:t>of the denominators 4 and 8 in     and    .  Does the smaller denominator 4 divide evenly into the larger 8? Yes, then the larger denominator 8 is the common denominator.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98848" y="2202489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</a:t>
            </a:r>
            <a:br>
              <a:rPr lang="en-US" u="sng" dirty="0" smtClean="0"/>
            </a:br>
            <a:r>
              <a:rPr lang="en-US" dirty="0" smtClean="0"/>
              <a:t>4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692501" y="2525655"/>
            <a:ext cx="30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5</a:t>
            </a:r>
            <a:br>
              <a:rPr lang="en-US" u="sng" dirty="0" smtClean="0"/>
            </a:br>
            <a:r>
              <a:rPr lang="en-US" dirty="0" smtClean="0"/>
              <a:t>8</a:t>
            </a:r>
            <a:endParaRPr lang="en-US" u="sng" dirty="0"/>
          </a:p>
        </p:txBody>
      </p:sp>
      <p:pic>
        <p:nvPicPr>
          <p:cNvPr id="9" name="Picture 8" descr="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55" y="3769474"/>
            <a:ext cx="1905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6594" y="593966"/>
            <a:ext cx="6777317" cy="3508977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If the smaller denominator does not divide evenly into the larger, </a:t>
            </a:r>
            <a:r>
              <a:rPr lang="en-US" sz="2400" dirty="0" smtClean="0">
                <a:latin typeface="Arial" charset="0"/>
              </a:rPr>
              <a:t>multiply </a:t>
            </a:r>
            <a:r>
              <a:rPr lang="en-US" sz="2400" dirty="0">
                <a:latin typeface="Arial" charset="0"/>
              </a:rPr>
              <a:t>the larger denominator by 2, 3, and then 4, </a:t>
            </a:r>
            <a:r>
              <a:rPr lang="en-US" sz="2400" dirty="0" smtClean="0">
                <a:latin typeface="Arial" charset="0"/>
              </a:rPr>
              <a:t>and so on. </a:t>
            </a:r>
            <a:r>
              <a:rPr lang="en-US" sz="2400" dirty="0">
                <a:latin typeface="Arial" charset="0"/>
              </a:rPr>
              <a:t>Each time check for division by the smaller denominator.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tw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4" y="4033123"/>
            <a:ext cx="1567820" cy="2093040"/>
          </a:xfrm>
          <a:prstGeom prst="rect">
            <a:avLst/>
          </a:prstGeom>
        </p:spPr>
      </p:pic>
      <p:pic>
        <p:nvPicPr>
          <p:cNvPr id="3" name="Picture 2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01" y="3878490"/>
            <a:ext cx="2006851" cy="2247673"/>
          </a:xfrm>
          <a:prstGeom prst="rect">
            <a:avLst/>
          </a:prstGeom>
        </p:spPr>
      </p:pic>
      <p:pic>
        <p:nvPicPr>
          <p:cNvPr id="4" name="Picture 3" descr="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37" y="3656912"/>
            <a:ext cx="1738909" cy="24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about problems like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0762" y="4566922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3</a:t>
            </a:r>
            <a:br>
              <a:rPr lang="en-US" sz="4000" u="sng" dirty="0" smtClean="0"/>
            </a:br>
            <a:r>
              <a:rPr lang="en-US" sz="4000" dirty="0" smtClean="0"/>
              <a:t>5</a:t>
            </a:r>
            <a:endParaRPr lang="en-US" sz="4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28479" y="4623178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1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/>
              <a:t>4</a:t>
            </a:r>
            <a:endParaRPr lang="en-US" sz="4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46773" y="4588824"/>
            <a:ext cx="11173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?</a:t>
            </a:r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dirty="0"/>
              <a:t>?</a:t>
            </a:r>
            <a:endParaRPr lang="en-US" sz="4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042030" y="4987307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29119" y="4847319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366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85333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you can add or subtract fractions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35022" y="2537570"/>
            <a:ext cx="6449827" cy="29662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need to find a common denominator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4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find the common denominator?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7" y="2101746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No, you don’t find it by looking under a bush!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Stop that!</a:t>
            </a:r>
            <a:endParaRPr lang="en-US" dirty="0"/>
          </a:p>
        </p:txBody>
      </p:sp>
      <p:pic>
        <p:nvPicPr>
          <p:cNvPr id="5" name="Content Placeholder 4" descr="willow_flowe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1609"/>
          <a:stretch>
            <a:fillRect/>
          </a:stretch>
        </p:blipFill>
        <p:spPr>
          <a:xfrm>
            <a:off x="4245444" y="1905173"/>
            <a:ext cx="3819564" cy="3901266"/>
          </a:xfrm>
        </p:spPr>
      </p:pic>
    </p:spTree>
    <p:extLst>
      <p:ext uri="{BB962C8B-B14F-4D97-AF65-F5344CB8AC3E}">
        <p14:creationId xmlns:p14="http://schemas.microsoft.com/office/powerpoint/2010/main" val="145203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denominator 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When fractions have the SAME denominator, that is, they have the denominator in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find  common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7" y="2101746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Would you stop that!</a:t>
            </a:r>
          </a:p>
        </p:txBody>
      </p:sp>
      <p:pic>
        <p:nvPicPr>
          <p:cNvPr id="5" name="Content Placeholder 4" descr="willow_flowers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11609"/>
          <a:stretch>
            <a:fillRect/>
          </a:stretch>
        </p:blipFill>
        <p:spPr>
          <a:xfrm>
            <a:off x="4245444" y="1905173"/>
            <a:ext cx="3819564" cy="3901266"/>
          </a:xfrm>
        </p:spPr>
      </p:pic>
    </p:spTree>
    <p:extLst>
      <p:ext uri="{BB962C8B-B14F-4D97-AF65-F5344CB8AC3E}">
        <p14:creationId xmlns:p14="http://schemas.microsoft.com/office/powerpoint/2010/main" val="404766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find  common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6" y="2101746"/>
            <a:ext cx="4461105" cy="29538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You need to find a number that is a multiple of each of the denominators. </a:t>
            </a:r>
          </a:p>
        </p:txBody>
      </p:sp>
      <p:pic>
        <p:nvPicPr>
          <p:cNvPr id="6" name="Content Placeholder 5" descr="willow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85" r="-55585"/>
          <a:stretch>
            <a:fillRect/>
          </a:stretch>
        </p:blipFill>
        <p:spPr>
          <a:xfrm>
            <a:off x="4330783" y="1992338"/>
            <a:ext cx="3734225" cy="3814101"/>
          </a:xfrm>
        </p:spPr>
      </p:pic>
    </p:spTree>
    <p:extLst>
      <p:ext uri="{BB962C8B-B14F-4D97-AF65-F5344CB8AC3E}">
        <p14:creationId xmlns:p14="http://schemas.microsoft.com/office/powerpoint/2010/main" val="154319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1" y="6291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find  common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9456" y="2101746"/>
            <a:ext cx="4461105" cy="2953811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3200" dirty="0" smtClean="0"/>
              <a:t>Another way of saying that is that you need to find a number that can be divided by both of the denominators</a:t>
            </a:r>
          </a:p>
        </p:txBody>
      </p:sp>
      <p:pic>
        <p:nvPicPr>
          <p:cNvPr id="6" name="Content Placeholder 5" descr="willow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85" r="-55585"/>
          <a:stretch>
            <a:fillRect/>
          </a:stretch>
        </p:blipFill>
        <p:spPr>
          <a:xfrm>
            <a:off x="4330783" y="1992338"/>
            <a:ext cx="3734225" cy="3814101"/>
          </a:xfrm>
        </p:spPr>
      </p:pic>
    </p:spTree>
    <p:extLst>
      <p:ext uri="{BB962C8B-B14F-4D97-AF65-F5344CB8AC3E}">
        <p14:creationId xmlns:p14="http://schemas.microsoft.com/office/powerpoint/2010/main" val="131350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476</TotalTime>
  <Words>450</Words>
  <Application>Microsoft Macintosh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Austin</vt:lpstr>
      <vt:lpstr>Adding fractions with unlike denominators</vt:lpstr>
      <vt:lpstr>You know how to add problems with the same denominator, like this</vt:lpstr>
      <vt:lpstr>But what about problems like this?</vt:lpstr>
      <vt:lpstr>Before you can add or subtract fractions …</vt:lpstr>
      <vt:lpstr>HOW do you find the common denominator?</vt:lpstr>
      <vt:lpstr>A common denominator is</vt:lpstr>
      <vt:lpstr>To find  common denominator</vt:lpstr>
      <vt:lpstr>To find  common denominator</vt:lpstr>
      <vt:lpstr>To find  common denominator</vt:lpstr>
      <vt:lpstr>AN EXAMPLE</vt:lpstr>
      <vt:lpstr>AN EXAMPLE</vt:lpstr>
      <vt:lpstr>AN EXAMPLE</vt:lpstr>
      <vt:lpstr>PowerPoint Presentation</vt:lpstr>
      <vt:lpstr>PowerPoint Presentation</vt:lpstr>
      <vt:lpstr>Don’t let this trip you up!</vt:lpstr>
      <vt:lpstr>PowerPoint Presentation</vt:lpstr>
      <vt:lpstr>Because 5 x 4 = 20 But 4 x 5 = 20</vt:lpstr>
      <vt:lpstr>Think about it for a minute. </vt:lpstr>
      <vt:lpstr>Common Denominators: An example</vt:lpstr>
      <vt:lpstr>PowerPoint Presentation</vt:lpstr>
      <vt:lpstr>PowerPoint Presentation</vt:lpstr>
      <vt:lpstr>PowerPoint Presentation</vt:lpstr>
      <vt:lpstr>PowerPoint Presentation</vt:lpstr>
      <vt:lpstr>To find a common denominator: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Fractions 7</dc:title>
  <dc:creator>Diana Hamideh</dc:creator>
  <cp:lastModifiedBy>AnnMaria De Mars</cp:lastModifiedBy>
  <cp:revision>37</cp:revision>
  <dcterms:created xsi:type="dcterms:W3CDTF">2014-06-24T00:03:08Z</dcterms:created>
  <dcterms:modified xsi:type="dcterms:W3CDTF">2016-02-09T00:46:24Z</dcterms:modified>
</cp:coreProperties>
</file>