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B321051-B5D3-49CE-AD07-BA3011A5FE35}">
  <a:tblStyle styleId="{2B321051-B5D3-49CE-AD07-BA3011A5FE35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35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840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199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Reading a bar graph</a:t>
            </a:r>
            <a:endParaRPr lang="en" dirty="0"/>
          </a:p>
        </p:txBody>
      </p:sp>
      <p:pic>
        <p:nvPicPr>
          <p:cNvPr id="2" name="Picture 1" descr="7generation_game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2" y="4263867"/>
            <a:ext cx="1524000" cy="5425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look at the parts of our bar graph.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077850"/>
            <a:ext cx="8520599" cy="388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		This line (y-axis) represents the pounds </a:t>
            </a:r>
            <a:r>
              <a:rPr lang="en" dirty="0" smtClean="0"/>
              <a:t>(</a:t>
            </a:r>
            <a:r>
              <a:rPr lang="en" dirty="0"/>
              <a:t>lbs) of maize.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lvl="0"/>
            <a:r>
              <a:rPr lang="en" dirty="0"/>
              <a:t>		</a:t>
            </a:r>
            <a:endParaRPr lang="en-US" dirty="0"/>
          </a:p>
          <a:p>
            <a:pPr lvl="0"/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" dirty="0" smtClean="0"/>
              <a:t>This </a:t>
            </a:r>
            <a:r>
              <a:rPr lang="en" dirty="0"/>
              <a:t>line (x-axis) represents one </a:t>
            </a:r>
            <a:r>
              <a:rPr lang="en" dirty="0" smtClean="0"/>
              <a:t>ounce</a:t>
            </a:r>
            <a:r>
              <a:rPr lang="en-US" dirty="0"/>
              <a:t> </a:t>
            </a:r>
            <a:r>
              <a:rPr lang="en" dirty="0" smtClean="0"/>
              <a:t>(oz</a:t>
            </a:r>
            <a:r>
              <a:rPr lang="en" dirty="0"/>
              <a:t>) of the certain good.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		</a:t>
            </a:r>
          </a:p>
        </p:txBody>
      </p:sp>
      <p:cxnSp>
        <p:nvCxnSpPr>
          <p:cNvPr id="66" name="Shape 66"/>
          <p:cNvCxnSpPr/>
          <p:nvPr/>
        </p:nvCxnSpPr>
        <p:spPr>
          <a:xfrm>
            <a:off x="1220000" y="1291050"/>
            <a:ext cx="0" cy="29846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7" name="Shape 67"/>
          <p:cNvCxnSpPr/>
          <p:nvPr/>
        </p:nvCxnSpPr>
        <p:spPr>
          <a:xfrm>
            <a:off x="1231825" y="4252200"/>
            <a:ext cx="3269099" cy="1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8" name="Shape 68"/>
          <p:cNvCxnSpPr/>
          <p:nvPr/>
        </p:nvCxnSpPr>
        <p:spPr>
          <a:xfrm flipH="1">
            <a:off x="1350224" y="1705625"/>
            <a:ext cx="3067800" cy="9948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4169249" y="3087236"/>
            <a:ext cx="781800" cy="11607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 we label our graph like this: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flipH="1">
            <a:off x="311700" y="1077850"/>
            <a:ext cx="8520599" cy="388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50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/>
              <a:t>	40		</a:t>
            </a:r>
            <a:r>
              <a:rPr lang="en" dirty="0" smtClean="0"/>
              <a:t>y-axis </a:t>
            </a:r>
            <a:r>
              <a:rPr lang="en" dirty="0"/>
              <a:t>that represents the pounds of maize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30				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20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dirty="0" smtClean="0"/>
              <a:t>10</a:t>
            </a:r>
            <a:endParaRPr lang="en-US" dirty="0" smtClean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    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 0</a:t>
            </a:r>
            <a:endParaRPr lang="en" dirty="0" smtClean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 smtClean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		</a:t>
            </a:r>
          </a:p>
        </p:txBody>
      </p:sp>
      <p:cxnSp>
        <p:nvCxnSpPr>
          <p:cNvPr id="76" name="Shape 76"/>
          <p:cNvCxnSpPr/>
          <p:nvPr/>
        </p:nvCxnSpPr>
        <p:spPr>
          <a:xfrm>
            <a:off x="1609353" y="1291050"/>
            <a:ext cx="0" cy="31700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7" name="Shape 77"/>
          <p:cNvCxnSpPr/>
          <p:nvPr/>
        </p:nvCxnSpPr>
        <p:spPr>
          <a:xfrm>
            <a:off x="1609353" y="4461142"/>
            <a:ext cx="3269099" cy="1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8" name="Shape 78"/>
          <p:cNvSpPr txBox="1"/>
          <p:nvPr/>
        </p:nvSpPr>
        <p:spPr>
          <a:xfrm>
            <a:off x="98500" y="2285400"/>
            <a:ext cx="8019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lbs of maize</a:t>
            </a:r>
          </a:p>
        </p:txBody>
      </p:sp>
      <p:cxnSp>
        <p:nvCxnSpPr>
          <p:cNvPr id="79" name="Shape 79"/>
          <p:cNvCxnSpPr/>
          <p:nvPr/>
        </p:nvCxnSpPr>
        <p:spPr>
          <a:xfrm flipH="1">
            <a:off x="1338474" y="2147399"/>
            <a:ext cx="2191200" cy="710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3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1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 we label our graph like this: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flipH="1">
            <a:off x="98400" y="1077850"/>
            <a:ext cx="8733899" cy="3884999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sz="1400" dirty="0"/>
              <a:t>50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								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400" dirty="0"/>
              <a:t>	40				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	30			</a:t>
            </a:r>
            <a:r>
              <a:rPr lang="en" sz="1400" dirty="0" smtClean="0"/>
              <a:t>x</a:t>
            </a:r>
            <a:r>
              <a:rPr lang="en-US" sz="1400" dirty="0" smtClean="0"/>
              <a:t> </a:t>
            </a:r>
            <a:r>
              <a:rPr lang="en" sz="1400" dirty="0" smtClean="0"/>
              <a:t>axis </a:t>
            </a:r>
            <a:r>
              <a:rPr lang="en" sz="1400" dirty="0"/>
              <a:t>that represents one ounce of the certain good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	20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	</a:t>
            </a:r>
            <a:r>
              <a:rPr lang="en" sz="1400" dirty="0" smtClean="0"/>
              <a:t>10</a:t>
            </a:r>
            <a:endParaRPr lang="en-US" sz="1400" dirty="0" smtClean="0"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                     0</a:t>
            </a:r>
            <a:r>
              <a:rPr lang="en" dirty="0"/>
              <a:t>	</a:t>
            </a:r>
          </a:p>
          <a:p>
            <a:pPr marL="4572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38761D"/>
                </a:solidFill>
              </a:rPr>
              <a:t>	</a:t>
            </a:r>
            <a:r>
              <a:rPr lang="en" sz="1400" b="1" dirty="0" smtClean="0">
                <a:solidFill>
                  <a:srgbClr val="38761D"/>
                </a:solidFill>
              </a:rPr>
              <a:t>feathers</a:t>
            </a:r>
            <a:r>
              <a:rPr lang="en" sz="1400" dirty="0" smtClean="0"/>
              <a:t> </a:t>
            </a:r>
            <a:r>
              <a:rPr lang="en" sz="1400" dirty="0"/>
              <a:t>	  </a:t>
            </a:r>
            <a:r>
              <a:rPr lang="en" sz="1400" b="1" dirty="0">
                <a:solidFill>
                  <a:srgbClr val="666666"/>
                </a:solidFill>
              </a:rPr>
              <a:t>salt</a:t>
            </a:r>
            <a:r>
              <a:rPr lang="en" sz="1400" dirty="0"/>
              <a:t> 	       </a:t>
            </a:r>
            <a:r>
              <a:rPr lang="en" sz="1400" b="1" dirty="0">
                <a:solidFill>
                  <a:srgbClr val="7F6000"/>
                </a:solidFill>
              </a:rPr>
              <a:t>beans</a:t>
            </a:r>
            <a:r>
              <a:rPr lang="en" sz="1400" dirty="0"/>
              <a:t> 	        </a:t>
            </a:r>
            <a:r>
              <a:rPr lang="en" sz="1400" b="1" dirty="0">
                <a:solidFill>
                  <a:srgbClr val="F1C232"/>
                </a:solidFill>
              </a:rPr>
              <a:t>gold</a:t>
            </a:r>
            <a:r>
              <a:rPr lang="en" sz="1400" dirty="0"/>
              <a:t> 		</a:t>
            </a:r>
            <a:r>
              <a:rPr lang="en" sz="1400" b="1" dirty="0"/>
              <a:t>obsidian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					one oz of goods</a:t>
            </a:r>
          </a:p>
        </p:txBody>
      </p:sp>
      <p:cxnSp>
        <p:nvCxnSpPr>
          <p:cNvPr id="86" name="Shape 86"/>
          <p:cNvCxnSpPr/>
          <p:nvPr/>
        </p:nvCxnSpPr>
        <p:spPr>
          <a:xfrm>
            <a:off x="1519204" y="1267501"/>
            <a:ext cx="0" cy="29846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7" name="Shape 87"/>
          <p:cNvCxnSpPr/>
          <p:nvPr/>
        </p:nvCxnSpPr>
        <p:spPr>
          <a:xfrm>
            <a:off x="1519204" y="4252200"/>
            <a:ext cx="5906313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8" name="Shape 88"/>
          <p:cNvSpPr txBox="1"/>
          <p:nvPr/>
        </p:nvSpPr>
        <p:spPr>
          <a:xfrm>
            <a:off x="-55475" y="2285400"/>
            <a:ext cx="8019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lbs of maize</a:t>
            </a:r>
          </a:p>
        </p:txBody>
      </p:sp>
      <p:cxnSp>
        <p:nvCxnSpPr>
          <p:cNvPr id="89" name="Shape 89"/>
          <p:cNvCxnSpPr/>
          <p:nvPr/>
        </p:nvCxnSpPr>
        <p:spPr>
          <a:xfrm flipH="1">
            <a:off x="3221824" y="2700550"/>
            <a:ext cx="1065900" cy="1468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6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243675"/>
            <a:ext cx="8520599" cy="1047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We need to remember the trade values. Let’s break it down...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832400" y="1557075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graphicFrame>
        <p:nvGraphicFramePr>
          <p:cNvPr id="97" name="Shape 97"/>
          <p:cNvGraphicFramePr/>
          <p:nvPr>
            <p:extLst>
              <p:ext uri="{D42A27DB-BD31-4B8C-83A1-F6EECF244321}">
                <p14:modId xmlns:p14="http://schemas.microsoft.com/office/powerpoint/2010/main" val="2324064471"/>
              </p:ext>
            </p:extLst>
          </p:nvPr>
        </p:nvGraphicFramePr>
        <p:xfrm>
          <a:off x="311700" y="1557062"/>
          <a:ext cx="4325250" cy="3219750"/>
        </p:xfrm>
        <a:graphic>
          <a:graphicData uri="http://schemas.openxmlformats.org/drawingml/2006/table">
            <a:tbl>
              <a:tblPr>
                <a:noFill/>
                <a:tableStyleId>{2B321051-B5D3-49CE-AD07-BA3011A5FE35}</a:tableStyleId>
              </a:tblPr>
              <a:tblGrid>
                <a:gridCol w="2162625"/>
                <a:gridCol w="2162625"/>
              </a:tblGrid>
              <a:tr h="6439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8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 oz quetzal feathers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8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50 lbs maize</a:t>
                      </a:r>
                    </a:p>
                  </a:txBody>
                  <a:tcPr marL="91425" marR="91425" marT="91425" marB="91425"/>
                </a:tc>
              </a:tr>
              <a:tr h="6439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8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 oz salt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8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 lb maize</a:t>
                      </a:r>
                    </a:p>
                  </a:txBody>
                  <a:tcPr marL="91425" marR="91425" marT="91425" marB="91425"/>
                </a:tc>
              </a:tr>
              <a:tr h="6439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8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 oz cacao beans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8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 lbs maize</a:t>
                      </a:r>
                    </a:p>
                  </a:txBody>
                  <a:tcPr marL="91425" marR="91425" marT="91425" marB="91425"/>
                </a:tc>
              </a:tr>
              <a:tr h="6439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8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 oz gold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8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20 lbs maize</a:t>
                      </a:r>
                    </a:p>
                  </a:txBody>
                  <a:tcPr marL="91425" marR="91425" marT="91425" marB="91425"/>
                </a:tc>
              </a:tr>
              <a:tr h="6439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8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 oz obsidian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olidFill>
                            <a:srgbClr val="8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 lbs maize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632" y="807150"/>
            <a:ext cx="1955422" cy="139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900" y="2203350"/>
            <a:ext cx="2117211" cy="139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401" y="3535150"/>
            <a:ext cx="2026499" cy="1356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900" y="3538117"/>
            <a:ext cx="2117200" cy="135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2400" y="2203350"/>
            <a:ext cx="2026500" cy="139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331650" y="1026803"/>
            <a:ext cx="1095899" cy="29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y-axis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6242100" y="4743775"/>
            <a:ext cx="758100" cy="2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x-axis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94750" y="94750"/>
            <a:ext cx="88359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Then, we graph our trade values from the problem.</a:t>
            </a:r>
          </a:p>
        </p:txBody>
      </p:sp>
      <p:pic>
        <p:nvPicPr>
          <p:cNvPr id="2" name="Picture 1" descr=" mayan_trading_valu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495300"/>
            <a:ext cx="6516624" cy="4133088"/>
          </a:xfrm>
          <a:prstGeom prst="rect">
            <a:avLst/>
          </a:prstGeom>
        </p:spPr>
      </p:pic>
      <p:cxnSp>
        <p:nvCxnSpPr>
          <p:cNvPr id="111" name="Shape 111"/>
          <p:cNvCxnSpPr/>
          <p:nvPr/>
        </p:nvCxnSpPr>
        <p:spPr>
          <a:xfrm flipH="1" flipV="1">
            <a:off x="5274805" y="4171345"/>
            <a:ext cx="899220" cy="73230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" name="Shape 110"/>
          <p:cNvCxnSpPr/>
          <p:nvPr/>
        </p:nvCxnSpPr>
        <p:spPr>
          <a:xfrm>
            <a:off x="918149" y="1314675"/>
            <a:ext cx="1018799" cy="8528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95</Words>
  <Application>Microsoft Macintosh PowerPoint</Application>
  <PresentationFormat>On-screen Show (16:9)</PresentationFormat>
  <Paragraphs>50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pop</vt:lpstr>
      <vt:lpstr>Reading a bar graph</vt:lpstr>
      <vt:lpstr>Let’s look at the parts of our bar graph.</vt:lpstr>
      <vt:lpstr>So we label our graph like this:</vt:lpstr>
      <vt:lpstr>So we label our graph like this:</vt:lpstr>
      <vt:lpstr>We need to remember the trade values. Let’s break it down...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Mayan Trading</dc:title>
  <cp:lastModifiedBy>AnnMaria De Mars</cp:lastModifiedBy>
  <cp:revision>5</cp:revision>
  <dcterms:modified xsi:type="dcterms:W3CDTF">2015-12-18T22:09:46Z</dcterms:modified>
</cp:coreProperties>
</file>