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charts/chart4.xml" ContentType="application/vnd.openxmlformats-officedocument.drawingml.chart+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charts/chart5.xml" ContentType="application/vnd.openxmlformats-officedocument.drawingml.chart+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charts/chart6.xml" ContentType="application/vnd.openxmlformats-officedocument.drawingml.chart+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Default Extension="xlsx" ContentType="application/vnd.openxmlformats-officedocument.spreadsheetml.sheet"/>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charts/chart7.xml" ContentType="application/vnd.openxmlformats-officedocument.drawingml.chart+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0" r:id="rId1"/>
  </p:sldMasterIdLst>
  <p:notesMasterIdLst>
    <p:notesMasterId r:id="rId28"/>
  </p:notesMasterIdLst>
  <p:sldIdLst>
    <p:sldId id="256" r:id="rId2"/>
    <p:sldId id="280" r:id="rId3"/>
    <p:sldId id="281" r:id="rId4"/>
    <p:sldId id="25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7" d="100"/>
          <a:sy n="127" d="100"/>
        </p:scale>
        <p:origin x="-18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Sheet1!$B$1</c:f>
              <c:strCache>
                <c:ptCount val="1"/>
                <c:pt idx="0">
                  <c:v>American Indian</c:v>
                </c:pt>
              </c:strCache>
            </c:strRef>
          </c:tx>
          <c:cat>
            <c:strRef>
              <c:f>Sheet1!$A$2:$A$4</c:f>
              <c:strCache>
                <c:ptCount val="3"/>
                <c:pt idx="0">
                  <c:v>Explores Objects</c:v>
                </c:pt>
                <c:pt idx="1">
                  <c:v>Problem Solving</c:v>
                </c:pt>
                <c:pt idx="2">
                  <c:v>Names Objects</c:v>
                </c:pt>
              </c:strCache>
            </c:strRef>
          </c:cat>
          <c:val>
            <c:numRef>
              <c:f>Sheet1!$B$2:$B$4</c:f>
              <c:numCache>
                <c:formatCode>General</c:formatCode>
                <c:ptCount val="3"/>
                <c:pt idx="0">
                  <c:v>98.0</c:v>
                </c:pt>
                <c:pt idx="1">
                  <c:v>3.0</c:v>
                </c:pt>
                <c:pt idx="2">
                  <c:v>1.0</c:v>
                </c:pt>
              </c:numCache>
            </c:numRef>
          </c:val>
        </c:ser>
        <c:ser>
          <c:idx val="1"/>
          <c:order val="1"/>
          <c:tx>
            <c:strRef>
              <c:f>Sheet1!$C$1</c:f>
              <c:strCache>
                <c:ptCount val="1"/>
                <c:pt idx="0">
                  <c:v>Total</c:v>
                </c:pt>
              </c:strCache>
            </c:strRef>
          </c:tx>
          <c:cat>
            <c:strRef>
              <c:f>Sheet1!$A$2:$A$4</c:f>
              <c:strCache>
                <c:ptCount val="3"/>
                <c:pt idx="0">
                  <c:v>Explores Objects</c:v>
                </c:pt>
                <c:pt idx="1">
                  <c:v>Problem Solving</c:v>
                </c:pt>
                <c:pt idx="2">
                  <c:v>Names Objects</c:v>
                </c:pt>
              </c:strCache>
            </c:strRef>
          </c:cat>
          <c:val>
            <c:numRef>
              <c:f>Sheet1!#REF!</c:f>
              <c:numCache>
                <c:formatCode>General</c:formatCode>
                <c:ptCount val="1"/>
                <c:pt idx="0">
                  <c:v>1.0</c:v>
                </c:pt>
              </c:numCache>
            </c:numRef>
          </c:val>
        </c:ser>
        <c:axId val="476933256"/>
        <c:axId val="476936312"/>
      </c:barChart>
      <c:catAx>
        <c:axId val="476933256"/>
        <c:scaling>
          <c:orientation val="minMax"/>
        </c:scaling>
        <c:axPos val="b"/>
        <c:numFmt formatCode="General" sourceLinked="1"/>
        <c:tickLblPos val="nextTo"/>
        <c:crossAx val="476936312"/>
        <c:crosses val="autoZero"/>
        <c:auto val="1"/>
        <c:lblAlgn val="ctr"/>
        <c:lblOffset val="100"/>
      </c:catAx>
      <c:valAx>
        <c:axId val="476936312"/>
        <c:scaling>
          <c:orientation val="minMax"/>
          <c:max val="100.0"/>
        </c:scaling>
        <c:axPos val="l"/>
        <c:majorGridlines/>
        <c:numFmt formatCode="General" sourceLinked="1"/>
        <c:tickLblPos val="nextTo"/>
        <c:crossAx val="476933256"/>
        <c:crosses val="autoZero"/>
        <c:crossBetween val="between"/>
        <c:minorUnit val="2.0"/>
      </c:valAx>
    </c:plotArea>
    <c:legend>
      <c:legendPos val="b"/>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Sheet1!$B$1</c:f>
              <c:strCache>
                <c:ptCount val="1"/>
                <c:pt idx="0">
                  <c:v>American Indian</c:v>
                </c:pt>
              </c:strCache>
            </c:strRef>
          </c:tx>
          <c:cat>
            <c:strRef>
              <c:f>Sheet1!$A$2:$A$3</c:f>
              <c:strCache>
                <c:ptCount val="2"/>
                <c:pt idx="0">
                  <c:v>Counting</c:v>
                </c:pt>
                <c:pt idx="1">
                  <c:v>Matching</c:v>
                </c:pt>
              </c:strCache>
            </c:strRef>
          </c:cat>
          <c:val>
            <c:numRef>
              <c:f>Sheet1!$B$2:$B$3</c:f>
              <c:numCache>
                <c:formatCode>General</c:formatCode>
                <c:ptCount val="2"/>
                <c:pt idx="0">
                  <c:v>1.0</c:v>
                </c:pt>
                <c:pt idx="1">
                  <c:v>21.0</c:v>
                </c:pt>
              </c:numCache>
            </c:numRef>
          </c:val>
        </c:ser>
        <c:ser>
          <c:idx val="1"/>
          <c:order val="1"/>
          <c:tx>
            <c:strRef>
              <c:f>Sheet1!$C$1</c:f>
              <c:strCache>
                <c:ptCount val="1"/>
                <c:pt idx="0">
                  <c:v>Total</c:v>
                </c:pt>
              </c:strCache>
            </c:strRef>
          </c:tx>
          <c:cat>
            <c:strRef>
              <c:f>Sheet1!$A$2:$A$3</c:f>
              <c:strCache>
                <c:ptCount val="2"/>
                <c:pt idx="0">
                  <c:v>Counting</c:v>
                </c:pt>
                <c:pt idx="1">
                  <c:v>Matching</c:v>
                </c:pt>
              </c:strCache>
            </c:strRef>
          </c:cat>
          <c:val>
            <c:numRef>
              <c:f>Sheet1!$C$2:$C$3</c:f>
              <c:numCache>
                <c:formatCode>General</c:formatCode>
                <c:ptCount val="2"/>
                <c:pt idx="0">
                  <c:v>4.0</c:v>
                </c:pt>
                <c:pt idx="1">
                  <c:v>1.0</c:v>
                </c:pt>
              </c:numCache>
            </c:numRef>
          </c:val>
        </c:ser>
        <c:axId val="479680568"/>
        <c:axId val="479792664"/>
      </c:barChart>
      <c:catAx>
        <c:axId val="479680568"/>
        <c:scaling>
          <c:orientation val="minMax"/>
        </c:scaling>
        <c:axPos val="b"/>
        <c:tickLblPos val="nextTo"/>
        <c:crossAx val="479792664"/>
        <c:crosses val="autoZero"/>
        <c:auto val="1"/>
        <c:lblAlgn val="ctr"/>
        <c:lblOffset val="100"/>
      </c:catAx>
      <c:valAx>
        <c:axId val="479792664"/>
        <c:scaling>
          <c:orientation val="minMax"/>
        </c:scaling>
        <c:axPos val="l"/>
        <c:majorGridlines/>
        <c:numFmt formatCode="General" sourceLinked="1"/>
        <c:tickLblPos val="nextTo"/>
        <c:crossAx val="479680568"/>
        <c:crosses val="autoZero"/>
        <c:crossBetween val="between"/>
      </c:valAx>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Sheet1!$B$1</c:f>
              <c:strCache>
                <c:ptCount val="1"/>
                <c:pt idx="0">
                  <c:v>American Indian</c:v>
                </c:pt>
              </c:strCache>
            </c:strRef>
          </c:tx>
          <c:cat>
            <c:strRef>
              <c:f>Sheet1!$A$2:$A$3</c:f>
              <c:strCache>
                <c:ptCount val="2"/>
                <c:pt idx="0">
                  <c:v>Grade 4</c:v>
                </c:pt>
                <c:pt idx="1">
                  <c:v>Grade 8</c:v>
                </c:pt>
              </c:strCache>
            </c:strRef>
          </c:cat>
          <c:val>
            <c:numRef>
              <c:f>Sheet1!$B$2:$B$3</c:f>
              <c:numCache>
                <c:formatCode>General</c:formatCode>
                <c:ptCount val="2"/>
                <c:pt idx="0">
                  <c:v>240.0</c:v>
                </c:pt>
                <c:pt idx="1">
                  <c:v>225.0</c:v>
                </c:pt>
              </c:numCache>
            </c:numRef>
          </c:val>
        </c:ser>
        <c:ser>
          <c:idx val="1"/>
          <c:order val="1"/>
          <c:tx>
            <c:strRef>
              <c:f>Sheet1!$C$1</c:f>
              <c:strCache>
                <c:ptCount val="1"/>
                <c:pt idx="0">
                  <c:v>Total</c:v>
                </c:pt>
              </c:strCache>
            </c:strRef>
          </c:tx>
          <c:cat>
            <c:strRef>
              <c:f>Sheet1!$A$2:$A$3</c:f>
              <c:strCache>
                <c:ptCount val="2"/>
                <c:pt idx="0">
                  <c:v>Grade 4</c:v>
                </c:pt>
                <c:pt idx="1">
                  <c:v>Grade 8</c:v>
                </c:pt>
              </c:strCache>
            </c:strRef>
          </c:cat>
          <c:val>
            <c:numRef>
              <c:f>Sheet1!$C$2:$C$3</c:f>
              <c:numCache>
                <c:formatCode>General</c:formatCode>
                <c:ptCount val="2"/>
                <c:pt idx="0">
                  <c:v>283.0</c:v>
                </c:pt>
                <c:pt idx="1">
                  <c:v>266.0</c:v>
                </c:pt>
              </c:numCache>
            </c:numRef>
          </c:val>
        </c:ser>
        <c:axId val="470144584"/>
        <c:axId val="470463096"/>
      </c:barChart>
      <c:catAx>
        <c:axId val="470144584"/>
        <c:scaling>
          <c:orientation val="minMax"/>
        </c:scaling>
        <c:axPos val="b"/>
        <c:tickLblPos val="nextTo"/>
        <c:crossAx val="470463096"/>
        <c:crosses val="autoZero"/>
        <c:auto val="1"/>
        <c:lblAlgn val="ctr"/>
        <c:lblOffset val="100"/>
      </c:catAx>
      <c:valAx>
        <c:axId val="470463096"/>
        <c:scaling>
          <c:orientation val="minMax"/>
        </c:scaling>
        <c:axPos val="l"/>
        <c:majorGridlines/>
        <c:numFmt formatCode="General" sourceLinked="1"/>
        <c:tickLblPos val="nextTo"/>
        <c:crossAx val="470144584"/>
        <c:crosses val="autoZero"/>
        <c:crossBetween val="between"/>
      </c:valAx>
    </c:plotArea>
    <c:legend>
      <c:legendPos val="b"/>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lineChart>
        <c:grouping val="standard"/>
        <c:ser>
          <c:idx val="0"/>
          <c:order val="0"/>
          <c:tx>
            <c:strRef>
              <c:f>Sheet1!$B$1</c:f>
              <c:strCache>
                <c:ptCount val="1"/>
                <c:pt idx="0">
                  <c:v>Total</c:v>
                </c:pt>
              </c:strCache>
            </c:strRef>
          </c:tx>
          <c:cat>
            <c:strRef>
              <c:f>Sheet1!$A$2:$A$6</c:f>
              <c:strCache>
                <c:ptCount val="5"/>
                <c:pt idx="0">
                  <c:v>Algebra</c:v>
                </c:pt>
                <c:pt idx="1">
                  <c:v>Data Analysis</c:v>
                </c:pt>
                <c:pt idx="2">
                  <c:v>Geometry</c:v>
                </c:pt>
                <c:pt idx="3">
                  <c:v>Measurement</c:v>
                </c:pt>
                <c:pt idx="4">
                  <c:v>Number properties</c:v>
                </c:pt>
              </c:strCache>
            </c:strRef>
          </c:cat>
          <c:val>
            <c:numRef>
              <c:f>Sheet1!$B$2:$B$6</c:f>
              <c:numCache>
                <c:formatCode>General</c:formatCode>
                <c:ptCount val="5"/>
                <c:pt idx="0">
                  <c:v>244.0</c:v>
                </c:pt>
                <c:pt idx="1">
                  <c:v>243.0</c:v>
                </c:pt>
                <c:pt idx="2">
                  <c:v>239.0</c:v>
                </c:pt>
                <c:pt idx="3">
                  <c:v>238.0</c:v>
                </c:pt>
                <c:pt idx="4">
                  <c:v>238.0</c:v>
                </c:pt>
              </c:numCache>
            </c:numRef>
          </c:val>
        </c:ser>
        <c:ser>
          <c:idx val="1"/>
          <c:order val="1"/>
          <c:tx>
            <c:strRef>
              <c:f>Sheet1!$C$1</c:f>
              <c:strCache>
                <c:ptCount val="1"/>
                <c:pt idx="0">
                  <c:v>American Indian/Alaska Native</c:v>
                </c:pt>
              </c:strCache>
            </c:strRef>
          </c:tx>
          <c:cat>
            <c:strRef>
              <c:f>Sheet1!$A$2:$A$6</c:f>
              <c:strCache>
                <c:ptCount val="5"/>
                <c:pt idx="0">
                  <c:v>Algebra</c:v>
                </c:pt>
                <c:pt idx="1">
                  <c:v>Data Analysis</c:v>
                </c:pt>
                <c:pt idx="2">
                  <c:v>Geometry</c:v>
                </c:pt>
                <c:pt idx="3">
                  <c:v>Measurement</c:v>
                </c:pt>
                <c:pt idx="4">
                  <c:v>Number properties</c:v>
                </c:pt>
              </c:strCache>
            </c:strRef>
          </c:cat>
          <c:val>
            <c:numRef>
              <c:f>Sheet1!$C$2:$C$6</c:f>
              <c:numCache>
                <c:formatCode>General</c:formatCode>
                <c:ptCount val="5"/>
                <c:pt idx="0">
                  <c:v>233.0</c:v>
                </c:pt>
                <c:pt idx="1">
                  <c:v>227.0</c:v>
                </c:pt>
                <c:pt idx="2">
                  <c:v>227.0</c:v>
                </c:pt>
                <c:pt idx="3">
                  <c:v>224.0</c:v>
                </c:pt>
                <c:pt idx="4">
                  <c:v>221.0</c:v>
                </c:pt>
              </c:numCache>
            </c:numRef>
          </c:val>
        </c:ser>
        <c:marker val="1"/>
        <c:axId val="477078104"/>
        <c:axId val="477081160"/>
      </c:lineChart>
      <c:catAx>
        <c:axId val="477078104"/>
        <c:scaling>
          <c:orientation val="minMax"/>
        </c:scaling>
        <c:axPos val="b"/>
        <c:tickLblPos val="nextTo"/>
        <c:crossAx val="477081160"/>
        <c:crosses val="autoZero"/>
        <c:auto val="1"/>
        <c:lblAlgn val="ctr"/>
        <c:lblOffset val="100"/>
      </c:catAx>
      <c:valAx>
        <c:axId val="477081160"/>
        <c:scaling>
          <c:orientation val="minMax"/>
          <c:max val="300.0"/>
          <c:min val="100.0"/>
        </c:scaling>
        <c:axPos val="l"/>
        <c:majorGridlines/>
        <c:numFmt formatCode="General" sourceLinked="1"/>
        <c:tickLblPos val="nextTo"/>
        <c:crossAx val="477078104"/>
        <c:crosses val="autoZero"/>
        <c:crossBetween val="between"/>
        <c:majorUnit val="50.0"/>
      </c:valAx>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lineChart>
        <c:grouping val="standard"/>
        <c:ser>
          <c:idx val="0"/>
          <c:order val="0"/>
          <c:tx>
            <c:strRef>
              <c:f>Sheet1!$B$1</c:f>
              <c:strCache>
                <c:ptCount val="1"/>
                <c:pt idx="0">
                  <c:v>Total G8</c:v>
                </c:pt>
              </c:strCache>
            </c:strRef>
          </c:tx>
          <c:cat>
            <c:strRef>
              <c:f>Sheet1!$A$2:$A$6</c:f>
              <c:strCache>
                <c:ptCount val="5"/>
                <c:pt idx="0">
                  <c:v>Algebra</c:v>
                </c:pt>
                <c:pt idx="1">
                  <c:v>Data Analysis</c:v>
                </c:pt>
                <c:pt idx="2">
                  <c:v>Geometry</c:v>
                </c:pt>
                <c:pt idx="3">
                  <c:v>Measurement</c:v>
                </c:pt>
                <c:pt idx="4">
                  <c:v>Number properties</c:v>
                </c:pt>
              </c:strCache>
            </c:strRef>
          </c:cat>
          <c:val>
            <c:numRef>
              <c:f>Sheet1!$B$2:$B$6</c:f>
              <c:numCache>
                <c:formatCode>General</c:formatCode>
                <c:ptCount val="5"/>
                <c:pt idx="0">
                  <c:v>287.0</c:v>
                </c:pt>
                <c:pt idx="1">
                  <c:v>285.0</c:v>
                </c:pt>
                <c:pt idx="2">
                  <c:v>279.0</c:v>
                </c:pt>
                <c:pt idx="3">
                  <c:v>280.0</c:v>
                </c:pt>
                <c:pt idx="4">
                  <c:v>280.0</c:v>
                </c:pt>
              </c:numCache>
            </c:numRef>
          </c:val>
        </c:ser>
        <c:ser>
          <c:idx val="1"/>
          <c:order val="1"/>
          <c:tx>
            <c:strRef>
              <c:f>Sheet1!$C$1</c:f>
              <c:strCache>
                <c:ptCount val="1"/>
                <c:pt idx="0">
                  <c:v>AI/AN G8</c:v>
                </c:pt>
              </c:strCache>
            </c:strRef>
          </c:tx>
          <c:cat>
            <c:strRef>
              <c:f>Sheet1!$A$2:$A$6</c:f>
              <c:strCache>
                <c:ptCount val="5"/>
                <c:pt idx="0">
                  <c:v>Algebra</c:v>
                </c:pt>
                <c:pt idx="1">
                  <c:v>Data Analysis</c:v>
                </c:pt>
                <c:pt idx="2">
                  <c:v>Geometry</c:v>
                </c:pt>
                <c:pt idx="3">
                  <c:v>Measurement</c:v>
                </c:pt>
                <c:pt idx="4">
                  <c:v>Number properties</c:v>
                </c:pt>
              </c:strCache>
            </c:strRef>
          </c:cat>
          <c:val>
            <c:numRef>
              <c:f>Sheet1!$C$2:$C$6</c:f>
              <c:numCache>
                <c:formatCode>General</c:formatCode>
                <c:ptCount val="5"/>
                <c:pt idx="0">
                  <c:v>269.0</c:v>
                </c:pt>
                <c:pt idx="1">
                  <c:v>263.0</c:v>
                </c:pt>
                <c:pt idx="2">
                  <c:v>268.0</c:v>
                </c:pt>
                <c:pt idx="3">
                  <c:v>258.0</c:v>
                </c:pt>
                <c:pt idx="4">
                  <c:v>266.0</c:v>
                </c:pt>
              </c:numCache>
            </c:numRef>
          </c:val>
        </c:ser>
        <c:ser>
          <c:idx val="2"/>
          <c:order val="2"/>
          <c:tx>
            <c:strRef>
              <c:f>Sheet1!$D$1</c:f>
              <c:strCache>
                <c:ptCount val="1"/>
                <c:pt idx="0">
                  <c:v>Total G4</c:v>
                </c:pt>
              </c:strCache>
            </c:strRef>
          </c:tx>
          <c:cat>
            <c:strRef>
              <c:f>Sheet1!$A$2:$A$6</c:f>
              <c:strCache>
                <c:ptCount val="5"/>
                <c:pt idx="0">
                  <c:v>Algebra</c:v>
                </c:pt>
                <c:pt idx="1">
                  <c:v>Data Analysis</c:v>
                </c:pt>
                <c:pt idx="2">
                  <c:v>Geometry</c:v>
                </c:pt>
                <c:pt idx="3">
                  <c:v>Measurement</c:v>
                </c:pt>
                <c:pt idx="4">
                  <c:v>Number properties</c:v>
                </c:pt>
              </c:strCache>
            </c:strRef>
          </c:cat>
          <c:val>
            <c:numRef>
              <c:f>Sheet1!$D$2:$D$6</c:f>
              <c:numCache>
                <c:formatCode>General</c:formatCode>
                <c:ptCount val="5"/>
                <c:pt idx="0">
                  <c:v>244.0</c:v>
                </c:pt>
                <c:pt idx="1">
                  <c:v>243.0</c:v>
                </c:pt>
                <c:pt idx="2">
                  <c:v>239.0</c:v>
                </c:pt>
                <c:pt idx="3">
                  <c:v>238.0</c:v>
                </c:pt>
                <c:pt idx="4">
                  <c:v>238.0</c:v>
                </c:pt>
              </c:numCache>
            </c:numRef>
          </c:val>
        </c:ser>
        <c:ser>
          <c:idx val="3"/>
          <c:order val="3"/>
          <c:tx>
            <c:strRef>
              <c:f>Sheet1!$E$1</c:f>
              <c:strCache>
                <c:ptCount val="1"/>
                <c:pt idx="0">
                  <c:v>AI/An G4</c:v>
                </c:pt>
              </c:strCache>
            </c:strRef>
          </c:tx>
          <c:cat>
            <c:strRef>
              <c:f>Sheet1!$A$2:$A$6</c:f>
              <c:strCache>
                <c:ptCount val="5"/>
                <c:pt idx="0">
                  <c:v>Algebra</c:v>
                </c:pt>
                <c:pt idx="1">
                  <c:v>Data Analysis</c:v>
                </c:pt>
                <c:pt idx="2">
                  <c:v>Geometry</c:v>
                </c:pt>
                <c:pt idx="3">
                  <c:v>Measurement</c:v>
                </c:pt>
                <c:pt idx="4">
                  <c:v>Number properties</c:v>
                </c:pt>
              </c:strCache>
            </c:strRef>
          </c:cat>
          <c:val>
            <c:numRef>
              <c:f>Sheet1!$E$2:$E$6</c:f>
              <c:numCache>
                <c:formatCode>General</c:formatCode>
                <c:ptCount val="5"/>
                <c:pt idx="0">
                  <c:v>233.0</c:v>
                </c:pt>
                <c:pt idx="1">
                  <c:v>227.0</c:v>
                </c:pt>
                <c:pt idx="2">
                  <c:v>227.0</c:v>
                </c:pt>
                <c:pt idx="3">
                  <c:v>224.0</c:v>
                </c:pt>
                <c:pt idx="4">
                  <c:v>221.0</c:v>
                </c:pt>
              </c:numCache>
            </c:numRef>
          </c:val>
        </c:ser>
        <c:marker val="1"/>
        <c:axId val="477417448"/>
        <c:axId val="477420648"/>
      </c:lineChart>
      <c:catAx>
        <c:axId val="477417448"/>
        <c:scaling>
          <c:orientation val="minMax"/>
        </c:scaling>
        <c:axPos val="b"/>
        <c:tickLblPos val="nextTo"/>
        <c:crossAx val="477420648"/>
        <c:crosses val="autoZero"/>
        <c:auto val="1"/>
        <c:lblAlgn val="ctr"/>
        <c:lblOffset val="100"/>
      </c:catAx>
      <c:valAx>
        <c:axId val="477420648"/>
        <c:scaling>
          <c:orientation val="minMax"/>
          <c:max val="300.0"/>
          <c:min val="200.0"/>
        </c:scaling>
        <c:axPos val="l"/>
        <c:majorGridlines/>
        <c:numFmt formatCode="General" sourceLinked="1"/>
        <c:tickLblPos val="nextTo"/>
        <c:crossAx val="477417448"/>
        <c:crosses val="autoZero"/>
        <c:crossBetween val="between"/>
        <c:majorUnit val="50.0"/>
      </c:valAx>
    </c:plotArea>
    <c:legend>
      <c:legendPos val="b"/>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Sheet1!$B$1</c:f>
              <c:strCache>
                <c:ptCount val="1"/>
                <c:pt idx="0">
                  <c:v>American Indian</c:v>
                </c:pt>
              </c:strCache>
            </c:strRef>
          </c:tx>
          <c:cat>
            <c:strRef>
              <c:f>Sheet1!$A$2:$A$3</c:f>
              <c:strCache>
                <c:ptCount val="2"/>
                <c:pt idx="0">
                  <c:v>Below Basic</c:v>
                </c:pt>
                <c:pt idx="1">
                  <c:v>Advanced</c:v>
                </c:pt>
              </c:strCache>
            </c:strRef>
          </c:cat>
          <c:val>
            <c:numRef>
              <c:f>Sheet1!$B$2:$B$3</c:f>
              <c:numCache>
                <c:formatCode>General</c:formatCode>
                <c:ptCount val="2"/>
                <c:pt idx="0">
                  <c:v>47.0</c:v>
                </c:pt>
                <c:pt idx="1">
                  <c:v>2.0</c:v>
                </c:pt>
              </c:numCache>
            </c:numRef>
          </c:val>
        </c:ser>
        <c:ser>
          <c:idx val="1"/>
          <c:order val="1"/>
          <c:tx>
            <c:strRef>
              <c:f>Sheet1!$C$1</c:f>
              <c:strCache>
                <c:ptCount val="1"/>
                <c:pt idx="0">
                  <c:v>Total</c:v>
                </c:pt>
              </c:strCache>
            </c:strRef>
          </c:tx>
          <c:cat>
            <c:strRef>
              <c:f>Sheet1!$A$2:$A$3</c:f>
              <c:strCache>
                <c:ptCount val="2"/>
                <c:pt idx="0">
                  <c:v>Below Basic</c:v>
                </c:pt>
                <c:pt idx="1">
                  <c:v>Advanced</c:v>
                </c:pt>
              </c:strCache>
            </c:strRef>
          </c:cat>
          <c:val>
            <c:numRef>
              <c:f>Sheet1!$C$2:$C$3</c:f>
              <c:numCache>
                <c:formatCode>General</c:formatCode>
                <c:ptCount val="2"/>
                <c:pt idx="0">
                  <c:v>29.0</c:v>
                </c:pt>
                <c:pt idx="1">
                  <c:v>6.0</c:v>
                </c:pt>
              </c:numCache>
            </c:numRef>
          </c:val>
        </c:ser>
        <c:axId val="595848200"/>
        <c:axId val="477603496"/>
      </c:barChart>
      <c:catAx>
        <c:axId val="595848200"/>
        <c:scaling>
          <c:orientation val="minMax"/>
        </c:scaling>
        <c:axPos val="b"/>
        <c:tickLblPos val="nextTo"/>
        <c:crossAx val="477603496"/>
        <c:crosses val="autoZero"/>
        <c:auto val="1"/>
        <c:lblAlgn val="ctr"/>
        <c:lblOffset val="100"/>
      </c:catAx>
      <c:valAx>
        <c:axId val="477603496"/>
        <c:scaling>
          <c:orientation val="minMax"/>
        </c:scaling>
        <c:axPos val="l"/>
        <c:majorGridlines/>
        <c:numFmt formatCode="General" sourceLinked="1"/>
        <c:tickLblPos val="nextTo"/>
        <c:crossAx val="595848200"/>
        <c:crosses val="autoZero"/>
        <c:crossBetween val="between"/>
      </c:valAx>
    </c:plotArea>
    <c:legend>
      <c:legendPos val="b"/>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lineChart>
        <c:grouping val="standard"/>
        <c:ser>
          <c:idx val="0"/>
          <c:order val="0"/>
          <c:tx>
            <c:strRef>
              <c:f>Sheet1!$B$1</c:f>
              <c:strCache>
                <c:ptCount val="1"/>
                <c:pt idx="0">
                  <c:v>Total</c:v>
                </c:pt>
              </c:strCache>
            </c:strRef>
          </c:tx>
          <c:cat>
            <c:strRef>
              <c:f>Sheet1!$A$2:$A$5</c:f>
              <c:strCache>
                <c:ptCount val="4"/>
                <c:pt idx="0">
                  <c:v>Less than HS</c:v>
                </c:pt>
                <c:pt idx="1">
                  <c:v>HS Grad</c:v>
                </c:pt>
                <c:pt idx="2">
                  <c:v>Some college</c:v>
                </c:pt>
                <c:pt idx="3">
                  <c:v>College Grad</c:v>
                </c:pt>
              </c:strCache>
            </c:strRef>
          </c:cat>
          <c:val>
            <c:numRef>
              <c:f>Sheet1!$B$2:$B$5</c:f>
              <c:numCache>
                <c:formatCode>General</c:formatCode>
                <c:ptCount val="4"/>
                <c:pt idx="0">
                  <c:v>267.0</c:v>
                </c:pt>
                <c:pt idx="1">
                  <c:v>275.0</c:v>
                </c:pt>
                <c:pt idx="2">
                  <c:v>287.0</c:v>
                </c:pt>
                <c:pt idx="3">
                  <c:v>296.0</c:v>
                </c:pt>
              </c:numCache>
            </c:numRef>
          </c:val>
        </c:ser>
        <c:ser>
          <c:idx val="1"/>
          <c:order val="1"/>
          <c:tx>
            <c:strRef>
              <c:f>Sheet1!$C$1</c:f>
              <c:strCache>
                <c:ptCount val="1"/>
                <c:pt idx="0">
                  <c:v>American Indian/ Alaska Native</c:v>
                </c:pt>
              </c:strCache>
            </c:strRef>
          </c:tx>
          <c:cat>
            <c:strRef>
              <c:f>Sheet1!$A$2:$A$5</c:f>
              <c:strCache>
                <c:ptCount val="4"/>
                <c:pt idx="0">
                  <c:v>Less than HS</c:v>
                </c:pt>
                <c:pt idx="1">
                  <c:v>HS Grad</c:v>
                </c:pt>
                <c:pt idx="2">
                  <c:v>Some college</c:v>
                </c:pt>
                <c:pt idx="3">
                  <c:v>College Grad</c:v>
                </c:pt>
              </c:strCache>
            </c:strRef>
          </c:cat>
          <c:val>
            <c:numRef>
              <c:f>Sheet1!$C$2:$C$5</c:f>
              <c:numCache>
                <c:formatCode>General</c:formatCode>
                <c:ptCount val="4"/>
                <c:pt idx="0">
                  <c:v>257.0</c:v>
                </c:pt>
                <c:pt idx="1">
                  <c:v>261.0</c:v>
                </c:pt>
                <c:pt idx="2">
                  <c:v>273.0</c:v>
                </c:pt>
                <c:pt idx="3">
                  <c:v>276.0</c:v>
                </c:pt>
              </c:numCache>
            </c:numRef>
          </c:val>
        </c:ser>
        <c:marker val="1"/>
        <c:axId val="477400536"/>
        <c:axId val="477859464"/>
      </c:lineChart>
      <c:catAx>
        <c:axId val="477400536"/>
        <c:scaling>
          <c:orientation val="minMax"/>
        </c:scaling>
        <c:axPos val="b"/>
        <c:tickLblPos val="nextTo"/>
        <c:crossAx val="477859464"/>
        <c:crosses val="autoZero"/>
        <c:auto val="1"/>
        <c:lblAlgn val="ctr"/>
        <c:lblOffset val="100"/>
      </c:catAx>
      <c:valAx>
        <c:axId val="477859464"/>
        <c:scaling>
          <c:orientation val="minMax"/>
        </c:scaling>
        <c:axPos val="l"/>
        <c:majorGridlines/>
        <c:numFmt formatCode="General" sourceLinked="1"/>
        <c:tickLblPos val="nextTo"/>
        <c:crossAx val="477400536"/>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F9DB1-B753-A248-9740-900AB13D744C}" type="datetimeFigureOut">
              <a:rPr lang="en-US" smtClean="0"/>
              <a:pPr/>
              <a:t>8/10/12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1AB20E-6032-6E43-9ED1-CA786F7194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from the Early Childhood Longitudinal Study, Birth Cohort. Comparisons at age 9 months.   P. 65 Status and Trends in the Education of American Indians Alaskan Natives. On basic performance skills like exploring objects, problem solving and naming objects they are on par with non-Indian children</a:t>
            </a:r>
            <a:endParaRPr lang="en-US" dirty="0"/>
          </a:p>
        </p:txBody>
      </p:sp>
      <p:sp>
        <p:nvSpPr>
          <p:cNvPr id="4" name="Slide Number Placeholder 3"/>
          <p:cNvSpPr>
            <a:spLocks noGrp="1"/>
          </p:cNvSpPr>
          <p:nvPr>
            <p:ph type="sldNum" sz="quarter" idx="10"/>
          </p:nvPr>
        </p:nvSpPr>
        <p:spPr/>
        <p:txBody>
          <a:bodyPr/>
          <a:lstStyle/>
          <a:p>
            <a:fld id="{CD1AB20E-6032-6E43-9ED1-CA786F719437}"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early precursors</a:t>
            </a:r>
            <a:r>
              <a:rPr lang="en-US" baseline="0" dirty="0" smtClean="0"/>
              <a:t> to mathematics such as matching and counting, American Indian/ Alaskan Native children have fallen behind by age two. </a:t>
            </a:r>
            <a:r>
              <a:rPr lang="en-US" dirty="0" smtClean="0"/>
              <a:t>Data</a:t>
            </a:r>
            <a:r>
              <a:rPr lang="en-US" baseline="0" dirty="0" smtClean="0"/>
              <a:t> from the Early Childhood Longitudinal Study, Birth Cohort P. 67 Status and Trends in the Education of American Indians Alaskan Natives. </a:t>
            </a:r>
            <a:endParaRPr lang="en-US" dirty="0"/>
          </a:p>
        </p:txBody>
      </p:sp>
      <p:sp>
        <p:nvSpPr>
          <p:cNvPr id="4" name="Slide Number Placeholder 3"/>
          <p:cNvSpPr>
            <a:spLocks noGrp="1"/>
          </p:cNvSpPr>
          <p:nvPr>
            <p:ph type="sldNum" sz="quarter" idx="10"/>
          </p:nvPr>
        </p:nvSpPr>
        <p:spPr/>
        <p:txBody>
          <a:bodyPr/>
          <a:lstStyle/>
          <a:p>
            <a:fld id="{CD1AB20E-6032-6E43-9ED1-CA786F71943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1AB20E-6032-6E43-9ED1-CA786F719437}"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scores</a:t>
            </a:r>
            <a:r>
              <a:rPr lang="en-US" baseline="0" dirty="0" smtClean="0"/>
              <a:t> do go up with parental education but the gap is not closed. As parents with less education have children who do worse in school part of the difference may be due to this SES factor. Also, note that we do know that AI/ AN parents are less likely to have graduate degrees so that comparison by college graduate is not exactly equal education, as non-Indians include a larger percentage of people with graduate degrees</a:t>
            </a:r>
            <a:endParaRPr lang="en-US" dirty="0"/>
          </a:p>
        </p:txBody>
      </p:sp>
      <p:sp>
        <p:nvSpPr>
          <p:cNvPr id="4" name="Slide Number Placeholder 3"/>
          <p:cNvSpPr>
            <a:spLocks noGrp="1"/>
          </p:cNvSpPr>
          <p:nvPr>
            <p:ph type="sldNum" sz="quarter" idx="10"/>
          </p:nvPr>
        </p:nvSpPr>
        <p:spPr/>
        <p:txBody>
          <a:bodyPr/>
          <a:lstStyle/>
          <a:p>
            <a:fld id="{CD1AB20E-6032-6E43-9ED1-CA786F719437}"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81D4F8D3-C24E-AC40-90A7-BB781015C9FC}" type="datetimeFigureOut">
              <a:rPr lang="en-US" smtClean="0"/>
              <a:pPr/>
              <a:t>8/10/12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4F8D3-C24E-AC40-90A7-BB781015C9FC}" type="datetimeFigureOut">
              <a:rPr lang="en-US" smtClean="0"/>
              <a:pPr/>
              <a:t>8/10/12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81D4F8D3-C24E-AC40-90A7-BB781015C9FC}" type="datetimeFigureOut">
              <a:rPr lang="en-US" smtClean="0"/>
              <a:pPr/>
              <a:t>8/10/12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81D4F8D3-C24E-AC40-90A7-BB781015C9FC}" type="datetimeFigureOut">
              <a:rPr lang="en-US" smtClean="0"/>
              <a:pPr/>
              <a:t>8/10/12</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A661C435-8371-AF44-A6E0-F6680A5EB094}"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1D4F8D3-C24E-AC40-90A7-BB781015C9FC}" type="datetimeFigureOut">
              <a:rPr lang="en-US" smtClean="0"/>
              <a:pPr/>
              <a:t>8/10/12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4F8D3-C24E-AC40-90A7-BB781015C9FC}" type="datetimeFigureOut">
              <a:rPr lang="en-US" smtClean="0"/>
              <a:pPr/>
              <a:t>8/10/12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81D4F8D3-C24E-AC40-90A7-BB781015C9FC}" type="datetimeFigureOut">
              <a:rPr lang="en-US" smtClean="0"/>
              <a:pPr/>
              <a:t>8/10/12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1C435-8371-AF44-A6E0-F6680A5EB0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81D4F8D3-C24E-AC40-90A7-BB781015C9FC}" type="datetimeFigureOut">
              <a:rPr lang="en-US" smtClean="0"/>
              <a:pPr/>
              <a:t>8/10/12</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A661C435-8371-AF44-A6E0-F6680A5EB094}"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332" y="879174"/>
            <a:ext cx="8791067" cy="2155969"/>
          </a:xfrm>
        </p:spPr>
        <p:txBody>
          <a:bodyPr>
            <a:normAutofit/>
          </a:bodyPr>
          <a:lstStyle/>
          <a:p>
            <a:r>
              <a:rPr lang="en-US" dirty="0" smtClean="0"/>
              <a:t>The roles of home, school and culture in predicting </a:t>
            </a:r>
            <a:r>
              <a:rPr lang="en-US" dirty="0" smtClean="0"/>
              <a:t>achievement: Why we wrote the Spirit Lake game</a:t>
            </a:r>
            <a:endParaRPr lang="en-US" dirty="0"/>
          </a:p>
        </p:txBody>
      </p:sp>
      <p:sp>
        <p:nvSpPr>
          <p:cNvPr id="3" name="Subtitle 2"/>
          <p:cNvSpPr>
            <a:spLocks noGrp="1"/>
          </p:cNvSpPr>
          <p:nvPr>
            <p:ph type="subTitle" idx="1"/>
          </p:nvPr>
        </p:nvSpPr>
        <p:spPr>
          <a:xfrm>
            <a:off x="914400" y="4014007"/>
            <a:ext cx="7557982" cy="1731706"/>
          </a:xfrm>
        </p:spPr>
        <p:txBody>
          <a:bodyPr>
            <a:normAutofit/>
          </a:bodyPr>
          <a:lstStyle/>
          <a:p>
            <a:r>
              <a:rPr lang="en-US" dirty="0" smtClean="0"/>
              <a:t>AnnMaria De </a:t>
            </a:r>
            <a:r>
              <a:rPr lang="en-US" dirty="0" smtClean="0"/>
              <a:t>Mars, President</a:t>
            </a:r>
            <a:br>
              <a:rPr lang="en-US" dirty="0" smtClean="0"/>
            </a:br>
            <a:r>
              <a:rPr lang="en-US" dirty="0" smtClean="0"/>
              <a:t>The Julia Group</a:t>
            </a:r>
          </a:p>
          <a:p>
            <a:r>
              <a:rPr lang="en-US" dirty="0" smtClean="0"/>
              <a:t>Erich </a:t>
            </a:r>
            <a:r>
              <a:rPr lang="en-US" dirty="0" err="1" smtClean="0"/>
              <a:t>Longie</a:t>
            </a:r>
            <a:r>
              <a:rPr lang="en-US" dirty="0" smtClean="0"/>
              <a:t>, President</a:t>
            </a:r>
            <a:br>
              <a:rPr lang="en-US" dirty="0" smtClean="0"/>
            </a:br>
            <a:r>
              <a:rPr lang="en-US" dirty="0" smtClean="0"/>
              <a:t>Spirit Lake Consulting, Inc.</a:t>
            </a:r>
            <a:endParaRPr lang="en-US" dirty="0"/>
          </a:p>
        </p:txBody>
      </p:sp>
      <p:pic>
        <p:nvPicPr>
          <p:cNvPr id="4" name="Picture 3" descr="momtipi.jpg"/>
          <p:cNvPicPr>
            <a:picLocks noChangeAspect="1"/>
          </p:cNvPicPr>
          <p:nvPr/>
        </p:nvPicPr>
        <p:blipFill>
          <a:blip r:embed="rId2"/>
          <a:stretch>
            <a:fillRect/>
          </a:stretch>
        </p:blipFill>
        <p:spPr>
          <a:xfrm>
            <a:off x="5593079" y="4014007"/>
            <a:ext cx="3322320" cy="237134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story so far …</a:t>
            </a:r>
            <a:endParaRPr lang="en-US" dirty="0"/>
          </a:p>
        </p:txBody>
      </p:sp>
      <p:pic>
        <p:nvPicPr>
          <p:cNvPr id="4" name="Content Placeholder 3" descr="childrenplay.jpg"/>
          <p:cNvPicPr>
            <a:picLocks noGrp="1" noChangeAspect="1"/>
          </p:cNvPicPr>
          <p:nvPr>
            <p:ph idx="1"/>
          </p:nvPr>
        </p:nvPicPr>
        <p:blipFill>
          <a:blip r:embed="rId2"/>
          <a:srcRect l="-22489" r="-22489"/>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Deficits in mathematics …</a:t>
            </a:r>
            <a:endParaRPr lang="en-US" dirty="0"/>
          </a:p>
        </p:txBody>
      </p:sp>
      <p:sp>
        <p:nvSpPr>
          <p:cNvPr id="3" name="Content Placeholder 2"/>
          <p:cNvSpPr>
            <a:spLocks noGrp="1"/>
          </p:cNvSpPr>
          <p:nvPr>
            <p:ph idx="1"/>
          </p:nvPr>
        </p:nvSpPr>
        <p:spPr/>
        <p:txBody>
          <a:bodyPr/>
          <a:lstStyle/>
          <a:p>
            <a:endParaRPr lang="en-US" dirty="0" smtClean="0"/>
          </a:p>
          <a:p>
            <a:r>
              <a:rPr lang="en-US" dirty="0" smtClean="0"/>
              <a:t>Begin early</a:t>
            </a:r>
          </a:p>
          <a:p>
            <a:r>
              <a:rPr lang="en-US" dirty="0" smtClean="0"/>
              <a:t>Are persistent</a:t>
            </a:r>
          </a:p>
          <a:p>
            <a:r>
              <a:rPr lang="en-US" dirty="0" smtClean="0"/>
              <a:t>Are pervasive across mathematics domains</a:t>
            </a:r>
          </a:p>
          <a:p>
            <a:r>
              <a:rPr lang="en-US" dirty="0" smtClean="0"/>
              <a:t>Are not limited to one method of measurement </a:t>
            </a:r>
          </a:p>
          <a:p>
            <a:r>
              <a:rPr lang="en-US" dirty="0" smtClean="0"/>
              <a:t>Are not limited to a single survey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 is …</a:t>
            </a:r>
            <a:endParaRPr lang="en-US" dirty="0"/>
          </a:p>
        </p:txBody>
      </p:sp>
      <p:sp>
        <p:nvSpPr>
          <p:cNvPr id="3" name="Content Placeholder 2"/>
          <p:cNvSpPr>
            <a:spLocks noGrp="1"/>
          </p:cNvSpPr>
          <p:nvPr>
            <p:ph sz="half" idx="1"/>
          </p:nvPr>
        </p:nvSpPr>
        <p:spPr>
          <a:xfrm>
            <a:off x="500796" y="2595563"/>
            <a:ext cx="4646738" cy="3681412"/>
          </a:xfrm>
        </p:spPr>
        <p:txBody>
          <a:bodyPr/>
          <a:lstStyle/>
          <a:p>
            <a:pPr>
              <a:buNone/>
            </a:pPr>
            <a:r>
              <a:rPr lang="en-US" sz="4800" dirty="0" smtClean="0"/>
              <a:t>WHY</a:t>
            </a:r>
          </a:p>
          <a:p>
            <a:pPr>
              <a:buNone/>
            </a:pPr>
            <a:r>
              <a:rPr lang="en-US" sz="2800" dirty="0" smtClean="0"/>
              <a:t>What explains this difference in mathematics achievement?</a:t>
            </a:r>
            <a:endParaRPr lang="en-US" sz="2800" dirty="0"/>
          </a:p>
        </p:txBody>
      </p:sp>
      <p:pic>
        <p:nvPicPr>
          <p:cNvPr id="7" name="Content Placeholder 6" descr="adult_students.jpg"/>
          <p:cNvPicPr>
            <a:picLocks noGrp="1" noChangeAspect="1"/>
          </p:cNvPicPr>
          <p:nvPr>
            <p:ph sz="half" idx="2"/>
          </p:nvPr>
        </p:nvPicPr>
        <p:blipFill>
          <a:blip r:embed="rId2"/>
          <a:srcRect l="-11714" r="-11714"/>
          <a:stretch>
            <a:fillRect/>
          </a:stretch>
        </p:blip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dirty="0" smtClean="0"/>
              <a:t>Grade 8 Math Scores by Mother’s Education</a:t>
            </a:r>
            <a:endParaRPr lang="en-US" sz="2800" dirty="0"/>
          </a:p>
        </p:txBody>
      </p:sp>
      <p:graphicFrame>
        <p:nvGraphicFramePr>
          <p:cNvPr id="7" name="Content Placeholder 6"/>
          <p:cNvGraphicFramePr>
            <a:graphicFrameLocks noGrp="1"/>
          </p:cNvGraphicFramePr>
          <p:nvPr>
            <p:ph idx="1"/>
          </p:nvPr>
        </p:nvGraphicFramePr>
        <p:xfrm>
          <a:off x="536567" y="2595563"/>
          <a:ext cx="8188333" cy="36703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else explains achievement?</a:t>
            </a:r>
            <a:endParaRPr lang="en-US" dirty="0"/>
          </a:p>
        </p:txBody>
      </p:sp>
      <p:sp>
        <p:nvSpPr>
          <p:cNvPr id="3" name="Subtitle 2"/>
          <p:cNvSpPr>
            <a:spLocks noGrp="1"/>
          </p:cNvSpPr>
          <p:nvPr>
            <p:ph type="subTitle" idx="1"/>
          </p:nvPr>
        </p:nvSpPr>
        <p:spPr/>
        <p:txBody>
          <a:bodyPr/>
          <a:lstStyle/>
          <a:p>
            <a:r>
              <a:rPr lang="en-US" dirty="0" smtClean="0"/>
              <a:t>It’s really complicated ….</a:t>
            </a:r>
            <a:endParaRPr lang="en-US" dirty="0"/>
          </a:p>
        </p:txBody>
      </p:sp>
      <p:pic>
        <p:nvPicPr>
          <p:cNvPr id="5" name="Picture Placeholder 4" descr="PlayersOnSideline.jpg"/>
          <p:cNvPicPr>
            <a:picLocks noGrp="1" noChangeAspect="1"/>
          </p:cNvPicPr>
          <p:nvPr>
            <p:ph type="pic" sz="quarter" idx="13"/>
          </p:nvPr>
        </p:nvPicPr>
        <p:blipFill>
          <a:blip r:embed="rId2"/>
          <a:srcRect l="-10314" r="-10314"/>
          <a:stretch>
            <a:fillRect/>
          </a:stretch>
        </p:blip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Correlates of achievement</a:t>
            </a:r>
            <a:endParaRPr lang="en-US" dirty="0"/>
          </a:p>
        </p:txBody>
      </p:sp>
      <p:sp>
        <p:nvSpPr>
          <p:cNvPr id="3" name="Content Placeholder 2"/>
          <p:cNvSpPr>
            <a:spLocks noGrp="1"/>
          </p:cNvSpPr>
          <p:nvPr>
            <p:ph idx="1"/>
          </p:nvPr>
        </p:nvSpPr>
        <p:spPr/>
        <p:txBody>
          <a:bodyPr>
            <a:normAutofit lnSpcReduction="10000"/>
          </a:bodyPr>
          <a:lstStyle/>
          <a:p>
            <a:r>
              <a:rPr lang="en-US" dirty="0" smtClean="0"/>
              <a:t>Absenteeism –</a:t>
            </a:r>
          </a:p>
          <a:p>
            <a:r>
              <a:rPr lang="en-US" dirty="0" smtClean="0"/>
              <a:t>Density of American Indian/ Alaskan Native students –</a:t>
            </a:r>
          </a:p>
          <a:p>
            <a:r>
              <a:rPr lang="en-US" dirty="0" smtClean="0"/>
              <a:t>Parent’s education +</a:t>
            </a:r>
          </a:p>
          <a:p>
            <a:r>
              <a:rPr lang="en-US" dirty="0" smtClean="0"/>
              <a:t>Books in home +</a:t>
            </a:r>
          </a:p>
          <a:p>
            <a:r>
              <a:rPr lang="en-US" dirty="0" smtClean="0"/>
              <a:t>Computer at home +</a:t>
            </a:r>
          </a:p>
          <a:p>
            <a:r>
              <a:rPr lang="en-US" dirty="0" smtClean="0"/>
              <a:t>Knowledge of culture –</a:t>
            </a:r>
          </a:p>
          <a:p>
            <a:r>
              <a:rPr lang="en-US" dirty="0" smtClean="0"/>
              <a:t>Teacher absenteeism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 summary</a:t>
            </a:r>
            <a:endParaRPr lang="en-US" dirty="0"/>
          </a:p>
        </p:txBody>
      </p:sp>
      <p:sp>
        <p:nvSpPr>
          <p:cNvPr id="3" name="Subtitle 2"/>
          <p:cNvSpPr>
            <a:spLocks noGrp="1"/>
          </p:cNvSpPr>
          <p:nvPr>
            <p:ph type="subTitle" idx="1"/>
          </p:nvPr>
        </p:nvSpPr>
        <p:spPr/>
        <p:txBody>
          <a:bodyPr>
            <a:normAutofit/>
          </a:bodyPr>
          <a:lstStyle/>
          <a:p>
            <a:r>
              <a:rPr lang="en-US" sz="3200" dirty="0" smtClean="0"/>
              <a:t>Many variables correlate with achievement and nearly all of those variables are correlated with one another so ….</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on, children are doing well</a:t>
            </a:r>
            <a:endParaRPr lang="en-US" dirty="0"/>
          </a:p>
        </p:txBody>
      </p:sp>
      <p:sp>
        <p:nvSpPr>
          <p:cNvPr id="3" name="Content Placeholder 2"/>
          <p:cNvSpPr>
            <a:spLocks noGrp="1"/>
          </p:cNvSpPr>
          <p:nvPr>
            <p:ph sz="half" idx="1"/>
          </p:nvPr>
        </p:nvSpPr>
        <p:spPr>
          <a:xfrm>
            <a:off x="286169" y="2595563"/>
            <a:ext cx="4397591" cy="3681412"/>
          </a:xfrm>
        </p:spPr>
        <p:txBody>
          <a:bodyPr>
            <a:normAutofit/>
          </a:bodyPr>
          <a:lstStyle/>
          <a:p>
            <a:pPr>
              <a:buNone/>
            </a:pPr>
            <a:r>
              <a:rPr lang="en-US" sz="3600" dirty="0" smtClean="0"/>
              <a:t>What happens by fourth grade?</a:t>
            </a:r>
            <a:endParaRPr lang="en-US" sz="3600" dirty="0"/>
          </a:p>
        </p:txBody>
      </p:sp>
      <p:pic>
        <p:nvPicPr>
          <p:cNvPr id="5" name="Content Placeholder 4" descr="baby_read.jpg"/>
          <p:cNvPicPr>
            <a:picLocks noGrp="1" noChangeAspect="1"/>
          </p:cNvPicPr>
          <p:nvPr>
            <p:ph sz="half" idx="2"/>
          </p:nvPr>
        </p:nvPicPr>
        <p:blipFill>
          <a:blip r:embed="rId2"/>
          <a:srcRect l="-20187" r="-20187"/>
          <a:stretch>
            <a:fillRect/>
          </a:stretch>
        </p:blip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achievement</a:t>
            </a:r>
            <a:endParaRPr lang="en-US" dirty="0"/>
          </a:p>
        </p:txBody>
      </p:sp>
      <p:sp>
        <p:nvSpPr>
          <p:cNvPr id="3" name="Content Placeholder 2"/>
          <p:cNvSpPr>
            <a:spLocks noGrp="1"/>
          </p:cNvSpPr>
          <p:nvPr>
            <p:ph idx="1"/>
          </p:nvPr>
        </p:nvSpPr>
        <p:spPr>
          <a:xfrm>
            <a:off x="500796" y="2307616"/>
            <a:ext cx="8224104" cy="4311126"/>
          </a:xfrm>
        </p:spPr>
        <p:txBody>
          <a:bodyPr>
            <a:normAutofit lnSpcReduction="10000"/>
          </a:bodyPr>
          <a:lstStyle/>
          <a:p>
            <a:r>
              <a:rPr lang="en-US" dirty="0" smtClean="0"/>
              <a:t>Family dysfunction</a:t>
            </a:r>
          </a:p>
          <a:p>
            <a:pPr lvl="1"/>
            <a:r>
              <a:rPr lang="en-US" dirty="0" smtClean="0"/>
              <a:t>Divorce</a:t>
            </a:r>
          </a:p>
          <a:p>
            <a:pPr lvl="1"/>
            <a:r>
              <a:rPr lang="en-US" dirty="0" smtClean="0"/>
              <a:t>Large families in short time</a:t>
            </a:r>
          </a:p>
          <a:p>
            <a:pPr lvl="1"/>
            <a:r>
              <a:rPr lang="en-US" dirty="0" smtClean="0"/>
              <a:t>Loss of grandparents</a:t>
            </a:r>
          </a:p>
          <a:p>
            <a:r>
              <a:rPr lang="en-US" dirty="0" smtClean="0"/>
              <a:t>School dysfunction</a:t>
            </a:r>
          </a:p>
          <a:p>
            <a:pPr lvl="1"/>
            <a:r>
              <a:rPr lang="en-US" dirty="0" smtClean="0"/>
              <a:t>Teacher absenteeism</a:t>
            </a:r>
          </a:p>
          <a:p>
            <a:pPr lvl="1"/>
            <a:r>
              <a:rPr lang="en-US" dirty="0" smtClean="0"/>
              <a:t>Lack of strong administration</a:t>
            </a:r>
          </a:p>
          <a:p>
            <a:pPr lvl="1"/>
            <a:r>
              <a:rPr lang="en-US" dirty="0" smtClean="0"/>
              <a:t>Dysfunctional boards</a:t>
            </a:r>
          </a:p>
          <a:p>
            <a:r>
              <a:rPr lang="en-US" dirty="0" smtClean="0"/>
              <a:t>Student dysfunction</a:t>
            </a:r>
          </a:p>
          <a:p>
            <a:pPr lvl="1"/>
            <a:r>
              <a:rPr lang="en-US" dirty="0" smtClean="0"/>
              <a:t>Student absenteeism</a:t>
            </a:r>
          </a:p>
          <a:p>
            <a:pPr lvl="1"/>
            <a:r>
              <a:rPr lang="en-US" dirty="0" smtClean="0"/>
              <a:t>Student discipline problems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research design</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Create school factor</a:t>
            </a:r>
          </a:p>
          <a:p>
            <a:pPr marL="457200" indent="-457200">
              <a:buFont typeface="+mj-lt"/>
              <a:buAutoNum type="arabicPeriod"/>
            </a:pPr>
            <a:r>
              <a:rPr lang="en-US" dirty="0" smtClean="0"/>
              <a:t>Create home factor</a:t>
            </a:r>
          </a:p>
          <a:p>
            <a:pPr marL="457200" indent="-457200">
              <a:buFont typeface="+mj-lt"/>
              <a:buAutoNum type="arabicPeriod"/>
            </a:pPr>
            <a:r>
              <a:rPr lang="en-US" dirty="0" smtClean="0"/>
              <a:t>Create student factor</a:t>
            </a:r>
          </a:p>
          <a:p>
            <a:pPr marL="457200" indent="-457200">
              <a:buFont typeface="+mj-lt"/>
              <a:buAutoNum type="arabicPeriod"/>
            </a:pPr>
            <a:r>
              <a:rPr lang="en-US" dirty="0" smtClean="0"/>
              <a:t>Create cultural factor</a:t>
            </a:r>
          </a:p>
          <a:p>
            <a:pPr marL="457200" indent="-457200">
              <a:buFont typeface="+mj-lt"/>
              <a:buAutoNum type="arabicPeriod"/>
            </a:pPr>
            <a:r>
              <a:rPr lang="en-US" dirty="0" smtClean="0"/>
              <a:t>Predict achievement from cultural factor controlling for school, student and home factors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It happened in a moment of weakness …</a:t>
            </a:r>
            <a:endParaRPr lang="en-US" dirty="0"/>
          </a:p>
        </p:txBody>
      </p:sp>
      <p:pic>
        <p:nvPicPr>
          <p:cNvPr id="4" name="Content Placeholder 3" descr="300424_1933154015210_998522_n.jpg"/>
          <p:cNvPicPr>
            <a:picLocks noGrp="1" noChangeAspect="1"/>
          </p:cNvPicPr>
          <p:nvPr>
            <p:ph sz="half" idx="1"/>
          </p:nvPr>
        </p:nvPicPr>
        <p:blipFill>
          <a:blip r:embed="rId2"/>
          <a:srcRect t="-18833" b="-18833"/>
          <a:stretch>
            <a:fillRect/>
          </a:stretch>
        </p:blipFill>
        <p:spPr>
          <a:xfrm>
            <a:off x="600016" y="2061252"/>
            <a:ext cx="4083744" cy="4215723"/>
          </a:xfrm>
        </p:spPr>
      </p:pic>
      <p:sp>
        <p:nvSpPr>
          <p:cNvPr id="6" name="Content Placeholder 5"/>
          <p:cNvSpPr>
            <a:spLocks noGrp="1"/>
          </p:cNvSpPr>
          <p:nvPr>
            <p:ph sz="half" idx="2"/>
          </p:nvPr>
        </p:nvSpPr>
        <p:spPr>
          <a:xfrm>
            <a:off x="4683760" y="2595563"/>
            <a:ext cx="4029934" cy="3554885"/>
          </a:xfrm>
        </p:spPr>
        <p:txBody>
          <a:bodyPr>
            <a:noAutofit/>
          </a:bodyPr>
          <a:lstStyle/>
          <a:p>
            <a:pPr>
              <a:buNone/>
            </a:pPr>
            <a:r>
              <a:rPr lang="en-US" sz="3200" dirty="0" smtClean="0"/>
              <a:t>Hey! Let’s apply for this award to go to Washington, D.C. and analyze the National Indian Education Study </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further research</a:t>
            </a:r>
            <a:endParaRPr lang="en-US" dirty="0"/>
          </a:p>
        </p:txBody>
      </p:sp>
      <p:sp>
        <p:nvSpPr>
          <p:cNvPr id="3" name="Content Placeholder 2"/>
          <p:cNvSpPr>
            <a:spLocks noGrp="1"/>
          </p:cNvSpPr>
          <p:nvPr>
            <p:ph idx="1"/>
          </p:nvPr>
        </p:nvSpPr>
        <p:spPr/>
        <p:txBody>
          <a:bodyPr/>
          <a:lstStyle/>
          <a:p>
            <a:r>
              <a:rPr lang="en-US" dirty="0" smtClean="0"/>
              <a:t>Using only survey research, it is difficult to disentangle the effects of a cultural program from the many community, school, home, student and teacher factors. Therefore, we propose a quasi-experimental design with a pre-test, post-test, experimental and comparison group to control for the effect of these factors and test the impact </a:t>
            </a:r>
            <a:r>
              <a:rPr lang="en-US" smtClean="0"/>
              <a:t>of culture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NIES Analyses</a:t>
            </a:r>
            <a:endParaRPr lang="en-US" dirty="0"/>
          </a:p>
        </p:txBody>
      </p:sp>
      <p:sp>
        <p:nvSpPr>
          <p:cNvPr id="4" name="Subtitle 3"/>
          <p:cNvSpPr>
            <a:spLocks noGrp="1"/>
          </p:cNvSpPr>
          <p:nvPr>
            <p:ph type="subTitle" idx="1"/>
          </p:nvPr>
        </p:nvSpPr>
        <p:spPr/>
        <p:txBody>
          <a:bodyPr>
            <a:normAutofit/>
          </a:bodyPr>
          <a:lstStyle/>
          <a:p>
            <a:r>
              <a:rPr lang="en-US" sz="3200" dirty="0" smtClean="0"/>
              <a:t>W</a:t>
            </a:r>
            <a:r>
              <a:rPr lang="en-US" sz="3200" dirty="0" smtClean="0"/>
              <a:t>e </a:t>
            </a:r>
            <a:r>
              <a:rPr lang="en-US" sz="3200" dirty="0" smtClean="0"/>
              <a:t>looked at predictors of mathematics achievement based on </a:t>
            </a:r>
            <a:r>
              <a:rPr lang="en-US" sz="3200" dirty="0" err="1" smtClean="0"/>
              <a:t>Bronfenbrenner’s</a:t>
            </a:r>
            <a:r>
              <a:rPr lang="en-US" sz="3200" dirty="0" smtClean="0"/>
              <a:t> theory of development with</a:t>
            </a:r>
            <a:r>
              <a:rPr lang="en-US" sz="3200" dirty="0" smtClean="0"/>
              <a:t> family, school </a:t>
            </a:r>
            <a:r>
              <a:rPr lang="en-US" sz="3200" dirty="0" smtClean="0"/>
              <a:t>and</a:t>
            </a:r>
            <a:r>
              <a:rPr lang="en-US" sz="3200" dirty="0" smtClean="0"/>
              <a:t> culture </a:t>
            </a:r>
            <a:r>
              <a:rPr lang="en-US" sz="3200" dirty="0" smtClean="0"/>
              <a:t>variables</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Tried to create 3 scaled scores</a:t>
            </a:r>
            <a:endParaRPr lang="en-US" dirty="0"/>
          </a:p>
        </p:txBody>
      </p:sp>
      <p:sp>
        <p:nvSpPr>
          <p:cNvPr id="3" name="Content Placeholder 2"/>
          <p:cNvSpPr>
            <a:spLocks noGrp="1"/>
          </p:cNvSpPr>
          <p:nvPr>
            <p:ph idx="1"/>
          </p:nvPr>
        </p:nvSpPr>
        <p:spPr/>
        <p:txBody>
          <a:bodyPr/>
          <a:lstStyle/>
          <a:p>
            <a:r>
              <a:rPr lang="en-US" dirty="0" smtClean="0"/>
              <a:t>Cultural values score had high reliability</a:t>
            </a:r>
          </a:p>
          <a:p>
            <a:r>
              <a:rPr lang="en-US" dirty="0" smtClean="0"/>
              <a:t>School climate score had adequate reliability</a:t>
            </a:r>
          </a:p>
          <a:p>
            <a:r>
              <a:rPr lang="en-US" dirty="0" smtClean="0"/>
              <a:t>Family environment score had poor reliability so mother’s education was used instead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Used multiple regression </a:t>
            </a:r>
            <a:r>
              <a:rPr lang="en-US" dirty="0" smtClean="0"/>
              <a:t>analysis</a:t>
            </a:r>
            <a:endParaRPr lang="en-US" dirty="0"/>
          </a:p>
        </p:txBody>
      </p:sp>
      <p:sp>
        <p:nvSpPr>
          <p:cNvPr id="3" name="Content Placeholder 2"/>
          <p:cNvSpPr>
            <a:spLocks noGrp="1"/>
          </p:cNvSpPr>
          <p:nvPr>
            <p:ph idx="1"/>
          </p:nvPr>
        </p:nvSpPr>
        <p:spPr/>
        <p:txBody>
          <a:bodyPr/>
          <a:lstStyle/>
          <a:p>
            <a:r>
              <a:rPr lang="en-US" dirty="0" smtClean="0"/>
              <a:t>Culture score was significant but NOTE !! – it is coded so that </a:t>
            </a:r>
            <a:r>
              <a:rPr lang="en-US" b="1" dirty="0" smtClean="0"/>
              <a:t>lowe</a:t>
            </a:r>
            <a:r>
              <a:rPr lang="en-US" dirty="0" smtClean="0"/>
              <a:t>r scores mean less cultural activities, .e.g. “Do you speak your language at home?”  1= Yes 2 =No</a:t>
            </a:r>
          </a:p>
          <a:p>
            <a:r>
              <a:rPr lang="en-US" dirty="0" smtClean="0"/>
              <a:t>Mother’s education was significant</a:t>
            </a:r>
          </a:p>
          <a:p>
            <a:r>
              <a:rPr lang="en-US" dirty="0" smtClean="0"/>
              <a:t>School climate was significant</a:t>
            </a:r>
          </a:p>
          <a:p>
            <a:r>
              <a:rPr lang="en-US" dirty="0" smtClean="0"/>
              <a:t>Student absenteeism was significant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 in better schools perform better (duh!) but cultural activities DON’T always help</a:t>
            </a:r>
            <a:endParaRPr lang="en-US" dirty="0"/>
          </a:p>
        </p:txBody>
      </p:sp>
      <p:sp>
        <p:nvSpPr>
          <p:cNvPr id="3" name="Text Placeholder 2"/>
          <p:cNvSpPr>
            <a:spLocks noGrp="1"/>
          </p:cNvSpPr>
          <p:nvPr>
            <p:ph type="body" idx="1"/>
          </p:nvPr>
        </p:nvSpPr>
        <p:spPr/>
        <p:txBody>
          <a:bodyPr/>
          <a:lstStyle/>
          <a:p>
            <a:r>
              <a:rPr lang="en-US" dirty="0" smtClean="0"/>
              <a:t>On the contrary, they can be negative.  WHY?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culture activities don’t help</a:t>
            </a:r>
            <a:endParaRPr lang="en-US" dirty="0"/>
          </a:p>
        </p:txBody>
      </p:sp>
      <p:sp>
        <p:nvSpPr>
          <p:cNvPr id="3" name="Content Placeholder 2"/>
          <p:cNvSpPr>
            <a:spLocks noGrp="1"/>
          </p:cNvSpPr>
          <p:nvPr>
            <p:ph idx="1"/>
          </p:nvPr>
        </p:nvSpPr>
        <p:spPr/>
        <p:txBody>
          <a:bodyPr/>
          <a:lstStyle/>
          <a:p>
            <a:r>
              <a:rPr lang="en-US" dirty="0" smtClean="0"/>
              <a:t>Simply put, we believe they are taught wrong. They are not integrated with the curriculum so they are taking time AWAY from mathematics</a:t>
            </a:r>
          </a:p>
          <a:p>
            <a:r>
              <a:rPr lang="en-US" dirty="0" smtClean="0"/>
              <a:t>Within this sample, there was not a significant correlation between school and culture variables, so the negative relationship is NOT due to the fact that lower SES, poorer performing schools are including </a:t>
            </a:r>
            <a:r>
              <a:rPr lang="en-US" smtClean="0"/>
              <a:t>cultural activities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Not willing to choose between culture and academic achievement</a:t>
            </a:r>
            <a:endParaRPr lang="en-US" dirty="0"/>
          </a:p>
        </p:txBody>
      </p:sp>
      <p:sp>
        <p:nvSpPr>
          <p:cNvPr id="3" name="Subtitle 2"/>
          <p:cNvSpPr>
            <a:spLocks noGrp="1"/>
          </p:cNvSpPr>
          <p:nvPr>
            <p:ph type="subTitle" idx="1"/>
          </p:nvPr>
        </p:nvSpPr>
        <p:spPr/>
        <p:txBody>
          <a:bodyPr/>
          <a:lstStyle/>
          <a:p>
            <a:r>
              <a:rPr lang="en-US" dirty="0" smtClean="0"/>
              <a:t>We submitted a proposal to USDA to develop a computer game to teach language, culture and mathematics</a:t>
            </a:r>
            <a:endParaRPr lang="en-US" dirty="0"/>
          </a:p>
        </p:txBody>
      </p:sp>
      <p:pic>
        <p:nvPicPr>
          <p:cNvPr id="5" name="Picture Placeholder 4" descr="tipiscenesickmed.jpg"/>
          <p:cNvPicPr>
            <a:picLocks noGrp="1" noChangeAspect="1"/>
          </p:cNvPicPr>
          <p:nvPr>
            <p:ph type="pic" sz="quarter" idx="13"/>
          </p:nvPr>
        </p:nvPicPr>
        <p:blipFill>
          <a:blip r:embed="rId2"/>
          <a:srcRect l="-23361" r="-23361"/>
          <a:stretch>
            <a:fillRect/>
          </a:stretch>
        </p:blipFill>
        <p:spPr>
          <a:xfrm>
            <a:off x="229249" y="410031"/>
            <a:ext cx="8686151" cy="4225695"/>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23841"/>
            <a:ext cx="8913813" cy="914400"/>
          </a:xfrm>
        </p:spPr>
        <p:txBody>
          <a:bodyPr>
            <a:normAutofit fontScale="90000"/>
          </a:bodyPr>
          <a:lstStyle/>
          <a:p>
            <a:r>
              <a:rPr lang="en-US" dirty="0" smtClean="0"/>
              <a:t>So, we went to Washington &amp; here is what we found out …. </a:t>
            </a:r>
            <a:endParaRPr lang="en-US" dirty="0"/>
          </a:p>
        </p:txBody>
      </p:sp>
      <p:pic>
        <p:nvPicPr>
          <p:cNvPr id="4" name="Content Placeholder 3" descr="supremcourt.jpg"/>
          <p:cNvPicPr>
            <a:picLocks noGrp="1" noChangeAspect="1"/>
          </p:cNvPicPr>
          <p:nvPr>
            <p:ph idx="1"/>
          </p:nvPr>
        </p:nvPicPr>
        <p:blipFill>
          <a:blip r:embed="rId2"/>
          <a:srcRect l="-27325" r="-27325"/>
          <a:stretch>
            <a:fillRect/>
          </a:stretch>
        </p:blipFill>
        <p:spPr>
          <a:xfrm>
            <a:off x="282720" y="2368280"/>
            <a:ext cx="8202174" cy="3956161"/>
          </a:xfr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Children Start Out Equal …</a:t>
            </a:r>
            <a:endParaRPr lang="en-US" dirty="0"/>
          </a:p>
        </p:txBody>
      </p:sp>
      <p:graphicFrame>
        <p:nvGraphicFramePr>
          <p:cNvPr id="5" name="Content Placeholder 4"/>
          <p:cNvGraphicFramePr>
            <a:graphicFrameLocks noGrp="1"/>
          </p:cNvGraphicFramePr>
          <p:nvPr>
            <p:ph idx="1"/>
          </p:nvPr>
        </p:nvGraphicFramePr>
        <p:xfrm>
          <a:off x="774598" y="2989110"/>
          <a:ext cx="7610475" cy="3670300"/>
        </p:xfrm>
        <a:graphic>
          <a:graphicData uri="http://schemas.openxmlformats.org/drawingml/2006/chart">
            <c:chart xmlns:c="http://schemas.openxmlformats.org/drawingml/2006/chart" xmlns:r="http://schemas.openxmlformats.org/officeDocument/2006/relationships" r:id="rId3"/>
          </a:graphicData>
        </a:graphic>
      </p:graphicFrame>
      <p:pic>
        <p:nvPicPr>
          <p:cNvPr id="7" name="chart"/>
          <p:cNvPicPr>
            <a:picLocks noChangeAspect="1"/>
          </p:cNvPicPr>
          <p:nvPr/>
        </p:nvPicPr>
        <p:blipFill>
          <a:blip r:embed="rId4"/>
          <a:stretch>
            <a:fillRect/>
          </a:stretch>
        </p:blipFill>
        <p:spPr>
          <a:xfrm>
            <a:off x="2074728" y="2414829"/>
            <a:ext cx="3666542" cy="50108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start to lag by two years</a:t>
            </a:r>
            <a:endParaRPr lang="en-US" dirty="0"/>
          </a:p>
        </p:txBody>
      </p:sp>
      <p:graphicFrame>
        <p:nvGraphicFramePr>
          <p:cNvPr id="4" name="Content Placeholder 3"/>
          <p:cNvGraphicFramePr>
            <a:graphicFrameLocks noGrp="1"/>
          </p:cNvGraphicFramePr>
          <p:nvPr>
            <p:ph idx="1"/>
          </p:nvPr>
        </p:nvGraphicFramePr>
        <p:xfrm>
          <a:off x="697535" y="2870599"/>
          <a:ext cx="8027363" cy="3987401"/>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182461" y="2408934"/>
            <a:ext cx="6157934" cy="461665"/>
          </a:xfrm>
          <a:prstGeom prst="rect">
            <a:avLst/>
          </a:prstGeom>
        </p:spPr>
        <p:txBody>
          <a:bodyPr wrap="square">
            <a:spAutoFit/>
          </a:bodyPr>
          <a:lstStyle/>
          <a:p>
            <a:r>
              <a:rPr lang="en-US" sz="2400" b="1" dirty="0" smtClean="0"/>
              <a:t>% achieving task</a:t>
            </a:r>
            <a:r>
              <a:rPr lang="en-US" sz="2400" b="1" baseline="0" dirty="0" smtClean="0"/>
              <a:t> at two years of age</a:t>
            </a:r>
            <a:endParaRPr 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deficits still exist at grades 4 &amp; 8</a:t>
            </a:r>
            <a:endParaRPr lang="en-US" dirty="0"/>
          </a:p>
        </p:txBody>
      </p:sp>
      <p:graphicFrame>
        <p:nvGraphicFramePr>
          <p:cNvPr id="5" name="Content Placeholder 4"/>
          <p:cNvGraphicFramePr>
            <a:graphicFrameLocks noGrp="1"/>
          </p:cNvGraphicFramePr>
          <p:nvPr>
            <p:ph idx="1"/>
          </p:nvPr>
        </p:nvGraphicFramePr>
        <p:xfrm>
          <a:off x="1114425" y="2595563"/>
          <a:ext cx="7610475" cy="3670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4</a:t>
            </a:r>
            <a:r>
              <a:rPr lang="en-US" baseline="30000" dirty="0" smtClean="0"/>
              <a:t>th</a:t>
            </a:r>
            <a:r>
              <a:rPr lang="en-US" dirty="0" smtClean="0"/>
              <a:t> grade, AI/ AN children are lower in every category of mathematics</a:t>
            </a:r>
            <a:endParaRPr lang="en-US" dirty="0"/>
          </a:p>
        </p:txBody>
      </p:sp>
      <p:graphicFrame>
        <p:nvGraphicFramePr>
          <p:cNvPr id="4" name="Content Placeholder 3"/>
          <p:cNvGraphicFramePr>
            <a:graphicFrameLocks noGrp="1"/>
          </p:cNvGraphicFramePr>
          <p:nvPr>
            <p:ph idx="1"/>
          </p:nvPr>
        </p:nvGraphicFramePr>
        <p:xfrm>
          <a:off x="876392" y="2343392"/>
          <a:ext cx="7848507" cy="4262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8</a:t>
            </a:r>
            <a:r>
              <a:rPr lang="en-US" baseline="30000" dirty="0" smtClean="0"/>
              <a:t>th</a:t>
            </a:r>
            <a:r>
              <a:rPr lang="en-US" dirty="0" smtClean="0"/>
              <a:t> grade, AI/ AN children are STILL lower in every category of mathematics</a:t>
            </a:r>
            <a:endParaRPr lang="en-US" dirty="0"/>
          </a:p>
        </p:txBody>
      </p:sp>
      <p:graphicFrame>
        <p:nvGraphicFramePr>
          <p:cNvPr id="4" name="Content Placeholder 3"/>
          <p:cNvGraphicFramePr>
            <a:graphicFrameLocks noGrp="1"/>
          </p:cNvGraphicFramePr>
          <p:nvPr>
            <p:ph idx="1"/>
          </p:nvPr>
        </p:nvGraphicFramePr>
        <p:xfrm>
          <a:off x="876392" y="2343392"/>
          <a:ext cx="7848507" cy="4262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grade 8, more AI/AN students are far off the college preparatory path</a:t>
            </a:r>
            <a:endParaRPr lang="en-US" dirty="0"/>
          </a:p>
        </p:txBody>
      </p:sp>
      <p:graphicFrame>
        <p:nvGraphicFramePr>
          <p:cNvPr id="5" name="Content Placeholder 4"/>
          <p:cNvGraphicFramePr>
            <a:graphicFrameLocks noGrp="1"/>
          </p:cNvGraphicFramePr>
          <p:nvPr>
            <p:ph idx="1"/>
          </p:nvPr>
        </p:nvGraphicFramePr>
        <p:xfrm>
          <a:off x="1114425" y="2595563"/>
          <a:ext cx="7610475" cy="3670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erspectiv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2556</TotalTime>
  <Words>839</Words>
  <Application>Microsoft Macintosh PowerPoint</Application>
  <PresentationFormat>On-screen Show (4:3)</PresentationFormat>
  <Paragraphs>84</Paragraphs>
  <Slides>26</Slides>
  <Notes>4</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Perspective</vt:lpstr>
      <vt:lpstr>The roles of home, school and culture in predicting achievement: Why we wrote the Spirit Lake game</vt:lpstr>
      <vt:lpstr>It happened in a moment of weakness …</vt:lpstr>
      <vt:lpstr>So, we went to Washington &amp; here is what we found out …. </vt:lpstr>
      <vt:lpstr>Indian Children Start Out Equal …</vt:lpstr>
      <vt:lpstr>They start to lag by two years</vt:lpstr>
      <vt:lpstr>The deficits still exist at grades 4 &amp; 8</vt:lpstr>
      <vt:lpstr>In 4th grade, AI/ AN children are lower in every category of mathematics</vt:lpstr>
      <vt:lpstr>In 8th grade, AI/ AN children are STILL lower in every category of mathematics</vt:lpstr>
      <vt:lpstr>At grade 8, more AI/AN students are far off the college preparatory path</vt:lpstr>
      <vt:lpstr>Our story so far …</vt:lpstr>
      <vt:lpstr>Deficits in mathematics …</vt:lpstr>
      <vt:lpstr>The question is …</vt:lpstr>
      <vt:lpstr>Grade 8 Math Scores by Mother’s Education</vt:lpstr>
      <vt:lpstr>What else explains achievement?</vt:lpstr>
      <vt:lpstr>Correlates of achievement</vt:lpstr>
      <vt:lpstr>In summary</vt:lpstr>
      <vt:lpstr>Early on, children are doing well</vt:lpstr>
      <vt:lpstr>Factors affecting achievement</vt:lpstr>
      <vt:lpstr>Our research design</vt:lpstr>
      <vt:lpstr>Need for further research</vt:lpstr>
      <vt:lpstr>NIES Analyses</vt:lpstr>
      <vt:lpstr>Tried to create 3 scaled scores</vt:lpstr>
      <vt:lpstr>Used multiple regression analysis</vt:lpstr>
      <vt:lpstr>Children in better schools perform better (duh!) but cultural activities DON’T always help</vt:lpstr>
      <vt:lpstr>Why culture activities don’t help</vt:lpstr>
      <vt:lpstr>Not willing to choose between culture and academic achievement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roles of home, school and culture in predicting achievement</dc:title>
  <dc:creator>AnnMaria De Mars</dc:creator>
  <cp:lastModifiedBy>AnnMaria De Mars</cp:lastModifiedBy>
  <cp:revision>15</cp:revision>
  <dcterms:created xsi:type="dcterms:W3CDTF">2012-08-11T00:30:40Z</dcterms:created>
  <dcterms:modified xsi:type="dcterms:W3CDTF">2012-08-11T01:07:32Z</dcterms:modified>
</cp:coreProperties>
</file>