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mp4" ContentType="video/mp4"/>
  <Default Extension="jpeg" ContentType="image/jpeg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sldIdLst>
    <p:sldId id="259" r:id="rId2"/>
    <p:sldId id="257" r:id="rId3"/>
    <p:sldId id="258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64" r:id="rId12"/>
    <p:sldId id="265" r:id="rId13"/>
    <p:sldId id="275" r:id="rId14"/>
    <p:sldId id="276" r:id="rId15"/>
    <p:sldId id="27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6"/>
    <p:restoredTop sz="93146"/>
  </p:normalViewPr>
  <p:slideViewPr>
    <p:cSldViewPr snapToGrid="0" snapToObjects="1">
      <p:cViewPr varScale="1">
        <p:scale>
          <a:sx n="69" d="100"/>
          <a:sy n="69" d="100"/>
        </p:scale>
        <p:origin x="1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B19F6-78FC-9A49-9E6E-4063FEA73A54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DB76-BCFF-3344-8995-333442385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7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7351-DFC7-FF43-BC09-48C5E35FEA16}" type="datetimeFigureOut">
              <a:rPr lang="en-US" smtClean="0"/>
              <a:t>2/16/18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8A65C-1C7E-3249-8AE5-5D6CB51BD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5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7generationgames.com/" TargetMode="Externa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24000" y="2928256"/>
            <a:ext cx="9144000" cy="1311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0" dirty="0" smtClean="0"/>
              <a:t>PROBABILITY</a:t>
            </a:r>
          </a:p>
          <a:p>
            <a:endParaRPr lang="en-US" sz="6000" dirty="0" smtClean="0"/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6181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Introduction to: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99709"/>
          </a:xfrm>
        </p:spPr>
        <p:txBody>
          <a:bodyPr>
            <a:normAutofit/>
          </a:bodyPr>
          <a:lstStyle/>
          <a:p>
            <a:endParaRPr lang="en-US" sz="6000" dirty="0"/>
          </a:p>
          <a:p>
            <a:endParaRPr lang="en-US" sz="1600" dirty="0"/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100000" l="5677" r="97380">
                        <a14:foregroundMark x1="79476" y1="57500" x2="79476" y2="57500"/>
                        <a14:foregroundMark x1="80786" y1="38750" x2="80786" y2="38750"/>
                        <a14:foregroundMark x1="97380" y1="51250" x2="97380" y2="51250"/>
                        <a14:foregroundMark x1="73799" y1="80000" x2="73799" y2="80000"/>
                        <a14:foregroundMark x1="27511" y1="52500" x2="27511" y2="52500"/>
                        <a14:foregroundMark x1="19214" y1="46250" x2="19214" y2="46250"/>
                        <a14:foregroundMark x1="5677" y1="53750" x2="5677" y2="53750"/>
                        <a14:foregroundMark x1="29258" y1="18750" x2="29258" y2="18750"/>
                        <a14:foregroundMark x1="30568" y1="25000" x2="30568" y2="25000"/>
                        <a14:foregroundMark x1="28384" y1="32500" x2="28384" y2="32500"/>
                        <a14:foregroundMark x1="24891" y1="22500" x2="24891" y2="22500"/>
                        <a14:foregroundMark x1="17031" y1="3750" x2="17031" y2="3750"/>
                        <a14:foregroundMark x1="16594" y1="11250" x2="16594" y2="11250"/>
                        <a14:foregroundMark x1="19214" y1="17500" x2="19214" y2="17500"/>
                        <a14:foregroundMark x1="20524" y1="28750" x2="20524" y2="28750"/>
                        <a14:foregroundMark x1="18341" y1="21250" x2="18341" y2="21250"/>
                        <a14:foregroundMark x1="30568" y1="63750" x2="30568" y2="63750"/>
                        <a14:backgroundMark x1="53275" y1="55000" x2="53275" y2="55000"/>
                        <a14:backgroundMark x1="37118" y1="55000" x2="37118" y2="55000"/>
                        <a14:backgroundMark x1="66812" y1="81250" x2="66812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538" y="4913717"/>
            <a:ext cx="2732093" cy="95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probability that a quarter will land on a side that is silver?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probability is 100%.</a:t>
            </a:r>
          </a:p>
          <a:p>
            <a:pPr marL="0" indent="0">
              <a:buNone/>
            </a:pPr>
            <a:r>
              <a:rPr lang="en-US" dirty="0" smtClean="0"/>
              <a:t>Both sides are silver.</a:t>
            </a:r>
          </a:p>
          <a:p>
            <a:pPr marL="0" indent="0">
              <a:buNone/>
            </a:pPr>
            <a:r>
              <a:rPr lang="en-US" dirty="0" smtClean="0"/>
              <a:t>It will always happen that a quarter lands on a silver side.</a:t>
            </a:r>
          </a:p>
          <a:p>
            <a:pPr marL="0" indent="0">
              <a:buNone/>
            </a:pPr>
            <a:r>
              <a:rPr lang="en-US" dirty="0" smtClean="0"/>
              <a:t>It is CERTAIN.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1" y="4433934"/>
            <a:ext cx="2650670" cy="13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2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1630" y="728105"/>
            <a:ext cx="10515600" cy="5476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Now let’s use what you know about </a:t>
            </a:r>
            <a:r>
              <a:rPr lang="en-US" sz="4400" b="1" dirty="0" smtClean="0"/>
              <a:t>PROBABILITY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with another example</a:t>
            </a:r>
          </a:p>
          <a:p>
            <a:endParaRPr lang="en-US" sz="4400" dirty="0"/>
          </a:p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endParaRPr lang="en-US" sz="2000" dirty="0" smtClean="0"/>
          </a:p>
          <a:p>
            <a:r>
              <a:rPr lang="en-US" sz="4400" dirty="0" smtClean="0"/>
              <a:t>Not with a coin but with</a:t>
            </a:r>
            <a:r>
              <a:rPr lang="mr-IN" sz="4400" dirty="0" smtClean="0"/>
              <a:t>…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543" y="3378678"/>
            <a:ext cx="1542403" cy="15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2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21" y="807657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+mn-lt"/>
              </a:rPr>
              <a:t>Guinea Pigs!</a:t>
            </a:r>
            <a:endParaRPr lang="en-US" sz="4400" dirty="0">
              <a:latin typeface="+mn-lt"/>
            </a:endParaRPr>
          </a:p>
        </p:txBody>
      </p:sp>
      <p:pic>
        <p:nvPicPr>
          <p:cNvPr id="3" name="probabilit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0023" y="2160135"/>
            <a:ext cx="7546748" cy="4234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485" y="2264228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Ex. #2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98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21" y="807657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+mn-lt"/>
              </a:rPr>
              <a:t>I have two guine</a:t>
            </a:r>
            <a:r>
              <a:rPr lang="en-US" sz="4400" dirty="0" smtClean="0">
                <a:latin typeface="+mn-lt"/>
              </a:rPr>
              <a:t>a pigs. Both are girls.</a:t>
            </a:r>
            <a:endParaRPr lang="en-US" sz="4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485" y="2264228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Ex. #2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683" y="2974061"/>
            <a:ext cx="3091212" cy="3194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062" y="2843256"/>
            <a:ext cx="3344383" cy="34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probability, if I pick up a guinea pig that it would be a female?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/>
              <a:t>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96749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probability of getting a female guinea pig is 100%.  It will always happen.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140" y="2747347"/>
            <a:ext cx="2777111" cy="2869682"/>
          </a:xfrm>
        </p:spPr>
      </p:pic>
    </p:spTree>
    <p:extLst>
      <p:ext uri="{BB962C8B-B14F-4D97-AF65-F5344CB8AC3E}">
        <p14:creationId xmlns:p14="http://schemas.microsoft.com/office/powerpoint/2010/main" val="2145831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/>
          <p:cNvSpPr txBox="1">
            <a:spLocks/>
          </p:cNvSpPr>
          <p:nvPr/>
        </p:nvSpPr>
        <p:spPr>
          <a:xfrm>
            <a:off x="1969370" y="2237245"/>
            <a:ext cx="7446395" cy="762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www.7generationgames.com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662" y="2999246"/>
            <a:ext cx="6289417" cy="2228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92568" y="179714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lick here: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4" grpId="1"/>
      <p:bldP spid="4" grpId="2" build="allAtOnce"/>
      <p:bldP spid="4" grpId="3" build="allAtOnce"/>
      <p:bldP spid="4" grpId="4" build="allAtOnce"/>
      <p:bldP spid="4" grpId="5" build="allAtOnce"/>
      <p:bldP spid="4" grpId="6" build="allAtOnce"/>
      <p:bldP spid="4" grpId="7" build="allAtOnce"/>
      <p:bldP spid="4" grpId="8" build="allAtOnce"/>
      <p:bldP spid="4" grpId="9" build="allAtOnce"/>
      <p:bldP spid="4" grpId="1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968828"/>
            <a:ext cx="9613861" cy="865337"/>
          </a:xfrm>
        </p:spPr>
        <p:txBody>
          <a:bodyPr/>
          <a:lstStyle/>
          <a:p>
            <a:pPr algn="ctr"/>
            <a:r>
              <a:rPr lang="en-US" b="1" dirty="0" smtClean="0"/>
              <a:t>Probability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3165430"/>
            <a:ext cx="10265228" cy="34373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400" b="1" dirty="0" smtClean="0"/>
              <a:t>Example #1: Flip a Coin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500" dirty="0" smtClean="0"/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sz="2800" dirty="0" smtClean="0"/>
              <a:t>What are the </a:t>
            </a:r>
            <a:r>
              <a:rPr lang="en-US" sz="2800" u="sng" dirty="0" smtClean="0"/>
              <a:t>chances</a:t>
            </a:r>
            <a:r>
              <a:rPr lang="en-US" sz="2800" dirty="0" smtClean="0"/>
              <a:t> of </a:t>
            </a:r>
            <a:r>
              <a:rPr lang="en-US" sz="2800" dirty="0"/>
              <a:t>getting tails when you flip the coin?</a:t>
            </a:r>
            <a:endParaRPr lang="en-US" sz="2800" dirty="0" smtClean="0"/>
          </a:p>
          <a:p>
            <a:pPr lvl="2">
              <a:lnSpc>
                <a:spcPct val="120000"/>
              </a:lnSpc>
              <a:buFont typeface="Arial" charset="0"/>
              <a:buChar char="•"/>
            </a:pPr>
            <a:r>
              <a:rPr lang="en-US" sz="2800" dirty="0" smtClean="0"/>
              <a:t>How </a:t>
            </a:r>
            <a:r>
              <a:rPr lang="en-US" sz="2800" u="sng" dirty="0" smtClean="0"/>
              <a:t>likely</a:t>
            </a:r>
            <a:r>
              <a:rPr lang="en-US" sz="2800" dirty="0" smtClean="0"/>
              <a:t> is it that you will get tails?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0321" y="2180545"/>
            <a:ext cx="109673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are the </a:t>
            </a:r>
            <a:r>
              <a:rPr lang="en-US" sz="2800" u="sng" dirty="0" smtClean="0"/>
              <a:t>chances</a:t>
            </a:r>
            <a:r>
              <a:rPr lang="en-US" sz="2800" dirty="0" smtClean="0"/>
              <a:t> of getting a certain </a:t>
            </a:r>
            <a:r>
              <a:rPr lang="en-US" sz="2800" u="sng" dirty="0" smtClean="0"/>
              <a:t>outcome</a:t>
            </a:r>
            <a:r>
              <a:rPr lang="en-US" sz="2800" dirty="0" smtClean="0"/>
              <a:t> from an event?</a:t>
            </a:r>
          </a:p>
          <a:p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995" y="5188858"/>
            <a:ext cx="732971" cy="75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1" y="1012052"/>
            <a:ext cx="3951494" cy="5845948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2" y="629268"/>
            <a:ext cx="7056120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Probability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1" y="2314807"/>
            <a:ext cx="7293428" cy="41295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charset="2"/>
              <a:buChar char="ü"/>
            </a:pPr>
            <a:r>
              <a:rPr lang="en-US" sz="3000" dirty="0"/>
              <a:t> </a:t>
            </a:r>
            <a:r>
              <a:rPr lang="en-US" sz="3200" dirty="0"/>
              <a:t>Each time you flip the coin is one </a:t>
            </a:r>
            <a:r>
              <a:rPr lang="en-US" sz="3200" b="1" u="sng" dirty="0" smtClean="0"/>
              <a:t>event </a:t>
            </a:r>
            <a:r>
              <a:rPr lang="en-US" sz="3200" b="1" dirty="0" smtClean="0"/>
              <a:t>, that is 1 time that you do something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8319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time you flip the coin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387377"/>
            <a:ext cx="1051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Blip>
                <a:blip r:embed="rId2"/>
              </a:buBlip>
            </a:pPr>
            <a:r>
              <a:rPr lang="en-US" sz="3200" dirty="0" smtClean="0"/>
              <a:t> There </a:t>
            </a:r>
            <a:r>
              <a:rPr lang="en-US" sz="3200" dirty="0"/>
              <a:t>is an </a:t>
            </a:r>
            <a:r>
              <a:rPr lang="en-US" sz="3200" u="sng" dirty="0"/>
              <a:t>equal chance </a:t>
            </a:r>
            <a:r>
              <a:rPr lang="en-US" sz="3200" dirty="0"/>
              <a:t>of getting heads or </a:t>
            </a:r>
            <a:r>
              <a:rPr lang="en-US" sz="3200" dirty="0" smtClean="0"/>
              <a:t>tails</a:t>
            </a:r>
          </a:p>
          <a:p>
            <a:pPr marL="914400" lvl="1" indent="-457200">
              <a:buBlip>
                <a:blip r:embed="rId2"/>
              </a:buBlip>
            </a:pPr>
            <a:endParaRPr lang="en-US" sz="3200" dirty="0"/>
          </a:p>
          <a:p>
            <a:pPr lvl="1"/>
            <a:endParaRPr lang="en-US" sz="3200" dirty="0" smtClean="0"/>
          </a:p>
          <a:p>
            <a:pPr marL="914400" lvl="1" indent="-457200">
              <a:buBlip>
                <a:blip r:embed="rId2"/>
              </a:buBlip>
            </a:pPr>
            <a:r>
              <a:rPr lang="en-US" sz="3200" dirty="0"/>
              <a:t> </a:t>
            </a:r>
            <a:r>
              <a:rPr lang="en-US" sz="3200" dirty="0" smtClean="0"/>
              <a:t>There </a:t>
            </a:r>
            <a:r>
              <a:rPr lang="en-US" sz="3200" dirty="0"/>
              <a:t>are two possible </a:t>
            </a:r>
            <a:r>
              <a:rPr lang="en-US" sz="3200" u="sng" dirty="0" smtClean="0"/>
              <a:t>outcomes </a:t>
            </a:r>
            <a:r>
              <a:rPr lang="en-US" sz="3200" dirty="0" smtClean="0"/>
              <a:t>, an outcome is what happened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665" y="5199044"/>
            <a:ext cx="2650670" cy="13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Probability is how likely something is to happen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0322" y="4394040"/>
            <a:ext cx="11057588" cy="887087"/>
          </a:xfrm>
        </p:spPr>
        <p:txBody>
          <a:bodyPr>
            <a:noAutofit/>
          </a:bodyPr>
          <a:lstStyle/>
          <a:p>
            <a:r>
              <a:rPr lang="en-US" sz="3200" dirty="0" smtClean="0"/>
              <a:t>With coins, unless you are cheating, probability of getting heads is 50%, that is ONE-HALF of the time your coin should land on heads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89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67951" y="3020969"/>
            <a:ext cx="9235003" cy="1373070"/>
          </a:xfrm>
        </p:spPr>
        <p:txBody>
          <a:bodyPr/>
          <a:lstStyle/>
          <a:p>
            <a:r>
              <a:rPr lang="en-US" dirty="0" smtClean="0"/>
              <a:t>If the probability is 0, we say something is impossible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3935" y="4767263"/>
            <a:ext cx="11252718" cy="1390941"/>
          </a:xfrm>
        </p:spPr>
        <p:txBody>
          <a:bodyPr>
            <a:noAutofit/>
          </a:bodyPr>
          <a:lstStyle/>
          <a:p>
            <a:r>
              <a:rPr lang="en-US" sz="4000" dirty="0" smtClean="0"/>
              <a:t>An IMPOSSIBLE event is one that never happens.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357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probability that your coin will land on a flower?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probability is ZERO.</a:t>
            </a:r>
          </a:p>
          <a:p>
            <a:pPr marL="0" indent="0">
              <a:buNone/>
            </a:pPr>
            <a:r>
              <a:rPr lang="en-US" dirty="0" smtClean="0"/>
              <a:t>We do not have flowers, just heads or tails.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1" y="4433934"/>
            <a:ext cx="2650670" cy="1325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294" y="3394015"/>
            <a:ext cx="1974386" cy="14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8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probability that your coin will land on a flower?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probability is ZERO.</a:t>
            </a:r>
          </a:p>
          <a:p>
            <a:pPr marL="0" indent="0">
              <a:buNone/>
            </a:pPr>
            <a:r>
              <a:rPr lang="en-US" dirty="0" smtClean="0"/>
              <a:t>We do not have flowers, just heads or tails.</a:t>
            </a:r>
          </a:p>
          <a:p>
            <a:pPr marL="0" indent="0">
              <a:buNone/>
            </a:pPr>
            <a:r>
              <a:rPr lang="en-US" dirty="0" smtClean="0"/>
              <a:t>It is IMPOSSIBLE.</a:t>
            </a:r>
          </a:p>
          <a:p>
            <a:pPr marL="0" indent="0">
              <a:buNone/>
            </a:pPr>
            <a:r>
              <a:rPr lang="en-US" dirty="0" smtClean="0"/>
              <a:t>It will happen 0 times that your coin lands on a flower.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1" y="4433934"/>
            <a:ext cx="2650670" cy="1325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294" y="3394015"/>
            <a:ext cx="1974386" cy="14807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596307" y="2792134"/>
            <a:ext cx="2578359" cy="296713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6" idx="5"/>
          </p:cNvCxnSpPr>
          <p:nvPr/>
        </p:nvCxnSpPr>
        <p:spPr>
          <a:xfrm>
            <a:off x="9111045" y="3188720"/>
            <a:ext cx="1686029" cy="213602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6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67951" y="3020969"/>
            <a:ext cx="9235003" cy="1373070"/>
          </a:xfrm>
        </p:spPr>
        <p:txBody>
          <a:bodyPr/>
          <a:lstStyle/>
          <a:p>
            <a:r>
              <a:rPr lang="en-US" dirty="0" smtClean="0"/>
              <a:t>If the probability is 100%, we say something is certain.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3935" y="4767263"/>
            <a:ext cx="11252718" cy="1390941"/>
          </a:xfrm>
        </p:spPr>
        <p:txBody>
          <a:bodyPr>
            <a:noAutofit/>
          </a:bodyPr>
          <a:lstStyle/>
          <a:p>
            <a:r>
              <a:rPr lang="en-US" sz="4000" dirty="0" smtClean="0"/>
              <a:t>A CERTAIN event is one that always happens.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967616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321</TotalTime>
  <Words>373</Words>
  <Application>Microsoft Macintosh PowerPoint</Application>
  <PresentationFormat>Widescreen</PresentationFormat>
  <Paragraphs>51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Mangal</vt:lpstr>
      <vt:lpstr>Trebuchet MS</vt:lpstr>
      <vt:lpstr>Wingdings</vt:lpstr>
      <vt:lpstr>Arial</vt:lpstr>
      <vt:lpstr>Berlin</vt:lpstr>
      <vt:lpstr>Introduction to:</vt:lpstr>
      <vt:lpstr>Probability</vt:lpstr>
      <vt:lpstr>Probability Terms</vt:lpstr>
      <vt:lpstr>Each time you flip the coin…</vt:lpstr>
      <vt:lpstr>Probability is how likely something is to happen</vt:lpstr>
      <vt:lpstr>If the probability is 0, we say something is impossible</vt:lpstr>
      <vt:lpstr>What is the probability that your coin will land on a flower?</vt:lpstr>
      <vt:lpstr>What is the probability that your coin will land on a flower?</vt:lpstr>
      <vt:lpstr>If the probability is 100%, we say something is certain.</vt:lpstr>
      <vt:lpstr>What is the probability that a quarter will land on a side that is silver?</vt:lpstr>
      <vt:lpstr>PowerPoint Presentation</vt:lpstr>
      <vt:lpstr>Guinea Pigs!</vt:lpstr>
      <vt:lpstr>I have two guinea pigs. Both are girls.</vt:lpstr>
      <vt:lpstr>What is the probability, if I pick up a guinea pig that it would be a female?</vt:lpstr>
      <vt:lpstr>The probability of getting a female guinea pig is 100%.  It will always happen.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find the difference between two numbers:</dc:title>
  <dc:creator>Gina Cobin</dc:creator>
  <cp:lastModifiedBy>AnnMaria De Mars</cp:lastModifiedBy>
  <cp:revision>45</cp:revision>
  <cp:lastPrinted>2018-02-16T21:06:03Z</cp:lastPrinted>
  <dcterms:created xsi:type="dcterms:W3CDTF">2017-02-28T23:13:44Z</dcterms:created>
  <dcterms:modified xsi:type="dcterms:W3CDTF">2018-02-16T21:06:42Z</dcterms:modified>
</cp:coreProperties>
</file>