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4" Type="http://schemas.openxmlformats.org/package/2006/relationships/metadata/core-properties" Target="docProps/core.xml"/><Relationship Id="rId5" Type="http://schemas.openxmlformats.org/officeDocument/2006/relationships/extended-properties" Target="docProps/app.xml"/><Relationship Id="rId1" Type="http://schemas.microsoft.com/office/2011/relationships/webextensiontaskpanes" Target="ppt/webextensions/taskpanes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23"/>
  </p:notes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5" r:id="rId13"/>
    <p:sldId id="276" r:id="rId14"/>
    <p:sldId id="277" r:id="rId15"/>
    <p:sldId id="279" r:id="rId16"/>
    <p:sldId id="280" r:id="rId17"/>
    <p:sldId id="281" r:id="rId18"/>
    <p:sldId id="282" r:id="rId19"/>
    <p:sldId id="283" r:id="rId20"/>
    <p:sldId id="260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50EB4-1A6D-9A44-87C4-E9530C0D95E7}" type="datetimeFigureOut">
              <a:rPr lang="en-US" smtClean="0"/>
              <a:t>2/23/18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2D5B0-BD67-814D-9461-BC79EF3A3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05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D5B0-BD67-814D-9461-BC79EF3A3B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88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D5B0-BD67-814D-9461-BC79EF3A3B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36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D5B0-BD67-814D-9461-BC79EF3A3B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2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D5B0-BD67-814D-9461-BC79EF3A3B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83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D5B0-BD67-814D-9461-BC79EF3A3B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43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D5B0-BD67-814D-9461-BC79EF3A3B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93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D5B0-BD67-814D-9461-BC79EF3A3B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11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D5B0-BD67-814D-9461-BC79EF3A3B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0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D5B0-BD67-814D-9461-BC79EF3A3B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95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D5B0-BD67-814D-9461-BC79EF3A3B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84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D5B0-BD67-814D-9461-BC79EF3A3B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12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D5B0-BD67-814D-9461-BC79EF3A3B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23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D5B0-BD67-814D-9461-BC79EF3A3B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69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2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8" y="762002"/>
            <a:ext cx="2193989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3319" spc="-56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1238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257175" indent="0" algn="ctr">
              <a:buNone/>
              <a:defRPr sz="1238"/>
            </a:lvl2pPr>
            <a:lvl3pPr marL="514350" indent="0" algn="ctr">
              <a:buNone/>
              <a:defRPr sz="1238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3319" b="0" spc="-56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238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2/23/18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125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9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125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2/23/18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2/23/18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18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788">
                <a:solidFill>
                  <a:srgbClr val="FFFFFF"/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2/23/18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4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3008"/>
            <a:ext cx="212598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788">
                <a:solidFill>
                  <a:srgbClr val="FFFFFF"/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2/23/18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7" y="6356353"/>
            <a:ext cx="44336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90" y="1123840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3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3" y="6356353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025" kern="1200" spc="-34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02870" indent="-102870" algn="l" defTabSz="514350" rtl="0" eaLnBrk="1" latinLnBrk="0" hangingPunct="1">
        <a:lnSpc>
          <a:spcPct val="90000"/>
        </a:lnSpc>
        <a:spcBef>
          <a:spcPts val="675"/>
        </a:spcBef>
        <a:buClr>
          <a:schemeClr val="accent1"/>
        </a:buClr>
        <a:buFont typeface="Wingdings 2" pitchFamily="18" charset="2"/>
        <a:buChar char=""/>
        <a:defRPr sz="112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385763" indent="-102870" algn="l" defTabSz="514350" rtl="0" eaLnBrk="1" latinLnBrk="0" hangingPunct="1">
        <a:lnSpc>
          <a:spcPct val="90000"/>
        </a:lnSpc>
        <a:spcBef>
          <a:spcPts val="141"/>
        </a:spcBef>
        <a:spcAft>
          <a:spcPts val="141"/>
        </a:spcAft>
        <a:buClr>
          <a:schemeClr val="accent1"/>
        </a:buClr>
        <a:buFont typeface="Wingdings 2" pitchFamily="18" charset="2"/>
        <a:buChar char=""/>
        <a:defRPr sz="1013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42938" indent="-102870" algn="l" defTabSz="514350" rtl="0" eaLnBrk="1" latinLnBrk="0" hangingPunct="1">
        <a:lnSpc>
          <a:spcPct val="90000"/>
        </a:lnSpc>
        <a:spcBef>
          <a:spcPts val="141"/>
        </a:spcBef>
        <a:spcAft>
          <a:spcPts val="141"/>
        </a:spcAft>
        <a:buClr>
          <a:schemeClr val="accent1"/>
        </a:buClr>
        <a:buFont typeface="Wingdings 2" pitchFamily="18" charset="2"/>
        <a:buChar char=""/>
        <a:defRPr sz="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00113" indent="-102870" algn="l" defTabSz="514350" rtl="0" eaLnBrk="1" latinLnBrk="0" hangingPunct="1">
        <a:lnSpc>
          <a:spcPct val="90000"/>
        </a:lnSpc>
        <a:spcBef>
          <a:spcPts val="141"/>
        </a:spcBef>
        <a:spcAft>
          <a:spcPts val="141"/>
        </a:spcAft>
        <a:buClr>
          <a:schemeClr val="accent1"/>
        </a:buClr>
        <a:buFont typeface="Wingdings 2" pitchFamily="18" charset="2"/>
        <a:buChar char=""/>
        <a:defRPr sz="788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57288" indent="-102870" algn="l" defTabSz="514350" rtl="0" eaLnBrk="1" latinLnBrk="0" hangingPunct="1">
        <a:lnSpc>
          <a:spcPct val="90000"/>
        </a:lnSpc>
        <a:spcBef>
          <a:spcPts val="141"/>
        </a:spcBef>
        <a:spcAft>
          <a:spcPts val="141"/>
        </a:spcAft>
        <a:buClr>
          <a:schemeClr val="accent1"/>
        </a:buClr>
        <a:buFont typeface="Wingdings 2" pitchFamily="18" charset="2"/>
        <a:buChar char=""/>
        <a:defRPr sz="788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141"/>
        </a:spcBef>
        <a:spcAft>
          <a:spcPts val="141"/>
        </a:spcAft>
        <a:buClr>
          <a:schemeClr val="accent1"/>
        </a:buClr>
        <a:buFont typeface="Wingdings 2" pitchFamily="18" charset="2"/>
        <a:buChar char=""/>
        <a:defRPr sz="788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141"/>
        </a:spcBef>
        <a:spcAft>
          <a:spcPts val="141"/>
        </a:spcAft>
        <a:buClr>
          <a:schemeClr val="accent1"/>
        </a:buClr>
        <a:buFont typeface="Wingdings 2" pitchFamily="18" charset="2"/>
        <a:buChar char=""/>
        <a:defRPr sz="788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141"/>
        </a:spcBef>
        <a:spcAft>
          <a:spcPts val="141"/>
        </a:spcAft>
        <a:buClr>
          <a:schemeClr val="accent1"/>
        </a:buClr>
        <a:buFont typeface="Wingdings 2" pitchFamily="18" charset="2"/>
        <a:buChar char=""/>
        <a:defRPr sz="788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141"/>
        </a:spcBef>
        <a:spcAft>
          <a:spcPts val="141"/>
        </a:spcAft>
        <a:buClr>
          <a:schemeClr val="accent1"/>
        </a:buClr>
        <a:buFont typeface="Wingdings 2" pitchFamily="18" charset="2"/>
        <a:buChar char=""/>
        <a:defRPr sz="788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5" y="1298448"/>
            <a:ext cx="5670333" cy="3255264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Start at the End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715" y="5096581"/>
            <a:ext cx="2513742" cy="75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5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90" y="864109"/>
            <a:ext cx="2210612" cy="2516090"/>
          </a:xfrm>
        </p:spPr>
        <p:txBody>
          <a:bodyPr/>
          <a:lstStyle/>
          <a:p>
            <a:r>
              <a:rPr lang="en-US" sz="2400" dirty="0"/>
              <a:t>Problem-Solving Strategy: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Start at the End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9690" y="3863084"/>
            <a:ext cx="2102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A Harder  Example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2377" y="864108"/>
            <a:ext cx="6154219" cy="5146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Let’s go directly to the end: 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How much should each person pay?</a:t>
            </a:r>
          </a:p>
          <a:p>
            <a:pPr marL="0" indent="0" algn="ctr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That’s the question that we need to answer.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1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90" y="864109"/>
            <a:ext cx="2210612" cy="2516090"/>
          </a:xfrm>
        </p:spPr>
        <p:txBody>
          <a:bodyPr/>
          <a:lstStyle/>
          <a:p>
            <a:r>
              <a:rPr lang="en-US" sz="2400" dirty="0"/>
              <a:t>Problem-Solving Strategy: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Start at the End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9690" y="3863084"/>
            <a:ext cx="2102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A Harder  Example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2651" y="771640"/>
            <a:ext cx="6154219" cy="14373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Again, 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1. Presented with information.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952" y="1643865"/>
            <a:ext cx="3675908" cy="26796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6215" y="4546787"/>
            <a:ext cx="558914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are given the cost of each friend’s lunch and that they want to split the check evenly – 3 ways. 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9896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90" y="864109"/>
            <a:ext cx="2210612" cy="2516090"/>
          </a:xfrm>
        </p:spPr>
        <p:txBody>
          <a:bodyPr/>
          <a:lstStyle/>
          <a:p>
            <a:r>
              <a:rPr lang="en-US" sz="2400" dirty="0"/>
              <a:t>Problem-Solving Strategy: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Start at the End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9690" y="3863084"/>
            <a:ext cx="2102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A Harder  Example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5391" y="1573026"/>
            <a:ext cx="601038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And,</a:t>
            </a:r>
          </a:p>
          <a:p>
            <a:r>
              <a:rPr lang="en-US" sz="2400" dirty="0" smtClean="0"/>
              <a:t>2. Asked to answer a question related to the information. </a:t>
            </a:r>
          </a:p>
          <a:p>
            <a:endParaRPr lang="en-US" sz="2400" dirty="0"/>
          </a:p>
          <a:p>
            <a:r>
              <a:rPr lang="en-US" sz="2400" dirty="0" smtClean="0"/>
              <a:t>The last part of the problem is the question that we have to answer.</a:t>
            </a:r>
          </a:p>
          <a:p>
            <a:endParaRPr lang="en-US" sz="2400" dirty="0"/>
          </a:p>
          <a:p>
            <a:pPr algn="ctr"/>
            <a:r>
              <a:rPr lang="en-US" sz="2800" dirty="0" smtClean="0"/>
              <a:t>How much should each person pay?  </a:t>
            </a:r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121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90" y="864109"/>
            <a:ext cx="2210612" cy="2516090"/>
          </a:xfrm>
        </p:spPr>
        <p:txBody>
          <a:bodyPr/>
          <a:lstStyle/>
          <a:p>
            <a:r>
              <a:rPr lang="en-US" sz="2400" dirty="0"/>
              <a:t>Problem-Solving Strategy: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Start at the End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9690" y="3863084"/>
            <a:ext cx="2102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A Harder  Example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198" y="1593574"/>
            <a:ext cx="601038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This is a two step problem.</a:t>
            </a:r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r>
              <a:rPr lang="en-US" sz="3200" dirty="0" smtClean="0"/>
              <a:t>First, add the cost of each person’s lunch together. </a:t>
            </a:r>
          </a:p>
          <a:p>
            <a:endParaRPr lang="en-US" sz="2400" dirty="0"/>
          </a:p>
          <a:p>
            <a:pPr algn="ctr"/>
            <a:r>
              <a:rPr lang="en-US" sz="4000" dirty="0" smtClean="0"/>
              <a:t>$4 + $6 +$8 = $18</a:t>
            </a:r>
            <a:endParaRPr lang="en-US" sz="40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1" t="10625" r="10764" b="10047"/>
          <a:stretch/>
        </p:blipFill>
        <p:spPr>
          <a:xfrm>
            <a:off x="2593084" y="4983491"/>
            <a:ext cx="1931541" cy="10376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" t="11370" r="7602" b="15821"/>
          <a:stretch/>
        </p:blipFill>
        <p:spPr>
          <a:xfrm>
            <a:off x="4759387" y="5055931"/>
            <a:ext cx="1869897" cy="924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6" t="26074" r="3653" b="6277"/>
          <a:stretch/>
        </p:blipFill>
        <p:spPr>
          <a:xfrm>
            <a:off x="6864047" y="4984012"/>
            <a:ext cx="1889534" cy="99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4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90" y="864109"/>
            <a:ext cx="2210612" cy="2516090"/>
          </a:xfrm>
        </p:spPr>
        <p:txBody>
          <a:bodyPr/>
          <a:lstStyle/>
          <a:p>
            <a:r>
              <a:rPr lang="en-US" sz="2400" dirty="0"/>
              <a:t>Problem-Solving Strategy: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Start at the End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9690" y="3863084"/>
            <a:ext cx="2102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A Harder  Example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2924" y="864109"/>
            <a:ext cx="601038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Always make sure that you’re answering the question at the very end of your problem. That’s important!</a:t>
            </a:r>
          </a:p>
          <a:p>
            <a:endParaRPr lang="en-US" sz="2400" dirty="0"/>
          </a:p>
          <a:p>
            <a:endParaRPr lang="en-US" sz="2400" dirty="0" smtClean="0"/>
          </a:p>
          <a:p>
            <a:pPr algn="ctr">
              <a:lnSpc>
                <a:spcPct val="150000"/>
              </a:lnSpc>
            </a:pPr>
            <a:r>
              <a:rPr lang="en-US" sz="4400" dirty="0" smtClean="0"/>
              <a:t>Final Answer?</a:t>
            </a:r>
          </a:p>
          <a:p>
            <a:pPr algn="ctr">
              <a:lnSpc>
                <a:spcPct val="150000"/>
              </a:lnSpc>
            </a:pPr>
            <a:r>
              <a:rPr lang="en-US" sz="4400" dirty="0" smtClean="0"/>
              <a:t>$18   </a:t>
            </a:r>
          </a:p>
          <a:p>
            <a:endParaRPr lang="en-US" sz="2400" dirty="0"/>
          </a:p>
          <a:p>
            <a:endParaRPr lang="en-US" sz="2400" dirty="0" smtClean="0"/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047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90" y="864109"/>
            <a:ext cx="2210612" cy="2516090"/>
          </a:xfrm>
        </p:spPr>
        <p:txBody>
          <a:bodyPr/>
          <a:lstStyle/>
          <a:p>
            <a:r>
              <a:rPr lang="en-US" sz="2400" dirty="0"/>
              <a:t>Problem-Solving Strategy: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Start at the End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9690" y="3863084"/>
            <a:ext cx="2102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A Harder  Example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2924" y="864109"/>
            <a:ext cx="601038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Always make sure that you’re answering the question at the very end of your problem. That’s important!</a:t>
            </a:r>
          </a:p>
          <a:p>
            <a:endParaRPr lang="en-US" sz="2400" dirty="0"/>
          </a:p>
          <a:p>
            <a:endParaRPr lang="en-US" sz="2400" dirty="0" smtClean="0"/>
          </a:p>
          <a:p>
            <a:pPr algn="ctr">
              <a:lnSpc>
                <a:spcPct val="150000"/>
              </a:lnSpc>
            </a:pPr>
            <a:r>
              <a:rPr lang="en-US" sz="4400" dirty="0" smtClean="0"/>
              <a:t>Final Answer?</a:t>
            </a:r>
          </a:p>
          <a:p>
            <a:pPr algn="ctr">
              <a:lnSpc>
                <a:spcPct val="150000"/>
              </a:lnSpc>
            </a:pPr>
            <a:r>
              <a:rPr lang="en-US" sz="4400" dirty="0" smtClean="0"/>
              <a:t>$18   </a:t>
            </a:r>
          </a:p>
          <a:p>
            <a:endParaRPr lang="en-US" sz="2400" dirty="0"/>
          </a:p>
          <a:p>
            <a:endParaRPr lang="en-US" sz="2400" dirty="0" smtClean="0"/>
          </a:p>
          <a:p>
            <a:pPr algn="ctr"/>
            <a:endParaRPr lang="en-US" sz="2400" dirty="0"/>
          </a:p>
        </p:txBody>
      </p:sp>
      <p:sp>
        <p:nvSpPr>
          <p:cNvPr id="3" name="&quot;No&quot; Symbol 2"/>
          <p:cNvSpPr/>
          <p:nvPr/>
        </p:nvSpPr>
        <p:spPr>
          <a:xfrm>
            <a:off x="5006595" y="3708973"/>
            <a:ext cx="1463040" cy="1387010"/>
          </a:xfrm>
          <a:prstGeom prst="noSmoking">
            <a:avLst/>
          </a:prstGeom>
          <a:solidFill>
            <a:srgbClr val="FF0000"/>
          </a:solidFill>
          <a:ln w="63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2924" y="5445303"/>
            <a:ext cx="6092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That doesn’t answer the question being asked. There’s still one more step.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598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90" y="864109"/>
            <a:ext cx="2210612" cy="2516090"/>
          </a:xfrm>
        </p:spPr>
        <p:txBody>
          <a:bodyPr/>
          <a:lstStyle/>
          <a:p>
            <a:r>
              <a:rPr lang="en-US" sz="2400" dirty="0"/>
              <a:t>Problem-Solving Strategy: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Start at the End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9690" y="3863084"/>
            <a:ext cx="2102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A Harder  Example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2924" y="864109"/>
            <a:ext cx="6010383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started at the end to find the question that needed to be answered. That question will help us focus in on the right answer.</a:t>
            </a:r>
          </a:p>
          <a:p>
            <a:endParaRPr lang="en-US" sz="2400" dirty="0" smtClean="0"/>
          </a:p>
          <a:p>
            <a:endParaRPr lang="en-US" sz="3200" dirty="0" smtClean="0"/>
          </a:p>
          <a:p>
            <a:r>
              <a:rPr lang="en-US" sz="3200" dirty="0" smtClean="0"/>
              <a:t>What we need to answer to solve the problem:</a:t>
            </a:r>
            <a:endParaRPr lang="en-US" sz="3200" dirty="0"/>
          </a:p>
          <a:p>
            <a:endParaRPr lang="en-US" sz="3400" dirty="0" smtClean="0"/>
          </a:p>
          <a:p>
            <a:r>
              <a:rPr lang="en-US" sz="3400" dirty="0" smtClean="0"/>
              <a:t>How much should each person pay?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66244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90" y="864109"/>
            <a:ext cx="2210612" cy="2516090"/>
          </a:xfrm>
        </p:spPr>
        <p:txBody>
          <a:bodyPr/>
          <a:lstStyle/>
          <a:p>
            <a:r>
              <a:rPr lang="en-US" sz="2400" dirty="0"/>
              <a:t>Problem-Solving Strategy: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Start at the End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9690" y="3863084"/>
            <a:ext cx="2102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A Harder  Example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088" y="1374913"/>
            <a:ext cx="5931718" cy="2488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230" y="4176221"/>
            <a:ext cx="6209434" cy="17298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36088" y="689448"/>
            <a:ext cx="580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Second step: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797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90" y="864109"/>
            <a:ext cx="2210612" cy="2516090"/>
          </a:xfrm>
        </p:spPr>
        <p:txBody>
          <a:bodyPr/>
          <a:lstStyle/>
          <a:p>
            <a:r>
              <a:rPr lang="en-US" sz="2400" dirty="0"/>
              <a:t>Problem-Solving Strategy: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Start at the End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9690" y="3863084"/>
            <a:ext cx="2102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Two More Tips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8555" y="1305897"/>
            <a:ext cx="58011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Tip #1</a:t>
            </a:r>
          </a:p>
          <a:p>
            <a:endParaRPr lang="en-US" sz="3200" dirty="0"/>
          </a:p>
          <a:p>
            <a:r>
              <a:rPr lang="en-US" sz="4000" dirty="0" smtClean="0"/>
              <a:t>When you’re done, go back to the end and make sure you’ve answered the question the problem asks.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525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90" y="864109"/>
            <a:ext cx="2210612" cy="2516090"/>
          </a:xfrm>
        </p:spPr>
        <p:txBody>
          <a:bodyPr/>
          <a:lstStyle/>
          <a:p>
            <a:r>
              <a:rPr lang="en-US" sz="2400" dirty="0"/>
              <a:t>Problem-Solving Strategy: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Start at the End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9690" y="3863084"/>
            <a:ext cx="2102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Two More Tips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8555" y="1305897"/>
            <a:ext cx="580115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Tip #2</a:t>
            </a:r>
          </a:p>
          <a:p>
            <a:endParaRPr lang="en-US" sz="3200" dirty="0"/>
          </a:p>
          <a:p>
            <a:r>
              <a:rPr lang="en-US" sz="4000" dirty="0" smtClean="0"/>
              <a:t>To determine what you need to answer in a word problem:</a:t>
            </a:r>
          </a:p>
          <a:p>
            <a:r>
              <a:rPr lang="en-US" sz="4000" dirty="0" smtClean="0"/>
              <a:t>Look for the sentence in the problem that ends with a question mark.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4706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Problem-Solving Strategy: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Start at the End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7184" y="742054"/>
            <a:ext cx="5714833" cy="19109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Almost always, the actual problem or the question that you are being asked to answer in a word problem will come at the very end of the  word problem.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185" y="2653048"/>
            <a:ext cx="5714833" cy="343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0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562" y="1929386"/>
            <a:ext cx="5881333" cy="2990089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Problem-Solving Strategy: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Start at the End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4057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733" y="864108"/>
            <a:ext cx="6051478" cy="512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chemeClr val="tx1"/>
                </a:solidFill>
              </a:rPr>
              <a:t>Visit</a:t>
            </a:r>
            <a:r>
              <a:rPr lang="en-US" sz="4800" dirty="0" smtClean="0"/>
              <a:t>                       </a:t>
            </a:r>
            <a:r>
              <a:rPr lang="en-US" sz="4800" dirty="0" smtClean="0">
                <a:solidFill>
                  <a:schemeClr val="tx1"/>
                </a:solidFill>
              </a:rPr>
              <a:t>at </a:t>
            </a:r>
          </a:p>
          <a:p>
            <a:pPr marL="0" indent="0">
              <a:buNone/>
            </a:pPr>
            <a:endParaRPr lang="en-US" sz="48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www.7generationgames.com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44" y="2262883"/>
            <a:ext cx="2404439" cy="72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7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90" y="864109"/>
            <a:ext cx="2210612" cy="2516090"/>
          </a:xfrm>
        </p:spPr>
        <p:txBody>
          <a:bodyPr/>
          <a:lstStyle/>
          <a:p>
            <a:r>
              <a:rPr lang="en-US" sz="2400" dirty="0"/>
              <a:t>Problem-Solving Strategy: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Start at the End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" t="18265" r="4087" b="16997"/>
          <a:stretch/>
        </p:blipFill>
        <p:spPr>
          <a:xfrm>
            <a:off x="2619912" y="2126751"/>
            <a:ext cx="6167734" cy="2197998"/>
          </a:xfrm>
        </p:spPr>
      </p:pic>
      <p:sp>
        <p:nvSpPr>
          <p:cNvPr id="4" name="TextBox 3"/>
          <p:cNvSpPr txBox="1"/>
          <p:nvPr/>
        </p:nvSpPr>
        <p:spPr>
          <a:xfrm>
            <a:off x="189690" y="3863084"/>
            <a:ext cx="2102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An Example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761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90" y="864109"/>
            <a:ext cx="2210612" cy="2516090"/>
          </a:xfrm>
        </p:spPr>
        <p:txBody>
          <a:bodyPr/>
          <a:lstStyle/>
          <a:p>
            <a:r>
              <a:rPr lang="en-US" sz="2400" dirty="0"/>
              <a:t>Problem-Solving Strategy: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Start at the End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9690" y="3863084"/>
            <a:ext cx="2102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An Example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"/>
          <a:stretch/>
        </p:blipFill>
        <p:spPr>
          <a:xfrm>
            <a:off x="3041152" y="864109"/>
            <a:ext cx="5455576" cy="3594938"/>
          </a:xfrm>
        </p:spPr>
      </p:pic>
      <p:sp>
        <p:nvSpPr>
          <p:cNvPr id="7" name="TextBox 6"/>
          <p:cNvSpPr txBox="1"/>
          <p:nvPr/>
        </p:nvSpPr>
        <p:spPr>
          <a:xfrm>
            <a:off x="7397392" y="3380199"/>
            <a:ext cx="1263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Devin</a:t>
            </a:r>
            <a:endParaRPr lang="en-US" sz="2000" b="1" dirty="0">
              <a:ln w="1016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0298" y="3462974"/>
            <a:ext cx="106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Sara</a:t>
            </a:r>
            <a:endParaRPr lang="en-US" sz="20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04845" y="4633645"/>
            <a:ext cx="58562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problem that you are going to solve is:</a:t>
            </a:r>
          </a:p>
          <a:p>
            <a:endParaRPr lang="en-US" dirty="0"/>
          </a:p>
          <a:p>
            <a:pPr algn="ctr"/>
            <a:r>
              <a:rPr lang="en-US" sz="2800" dirty="0" smtClean="0"/>
              <a:t>What was the total cost of their lunch?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458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90" y="864109"/>
            <a:ext cx="2210612" cy="2516090"/>
          </a:xfrm>
        </p:spPr>
        <p:txBody>
          <a:bodyPr/>
          <a:lstStyle/>
          <a:p>
            <a:r>
              <a:rPr lang="en-US" sz="2400" dirty="0"/>
              <a:t>Problem-Solving Strategy: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Start at the End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9690" y="3863084"/>
            <a:ext cx="2102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An Example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"/>
          <a:stretch/>
        </p:blipFill>
        <p:spPr>
          <a:xfrm>
            <a:off x="2681555" y="1664414"/>
            <a:ext cx="6105476" cy="3284874"/>
          </a:xfrm>
        </p:spPr>
      </p:pic>
    </p:spTree>
    <p:extLst>
      <p:ext uri="{BB962C8B-B14F-4D97-AF65-F5344CB8AC3E}">
        <p14:creationId xmlns:p14="http://schemas.microsoft.com/office/powerpoint/2010/main" val="20917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90" y="864109"/>
            <a:ext cx="2210612" cy="2516090"/>
          </a:xfrm>
        </p:spPr>
        <p:txBody>
          <a:bodyPr/>
          <a:lstStyle/>
          <a:p>
            <a:r>
              <a:rPr lang="en-US" sz="2400" dirty="0"/>
              <a:t>Problem-Solving Strategy: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Start at the End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9690" y="3863084"/>
            <a:ext cx="2102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An Example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0030" y="791111"/>
            <a:ext cx="5800261" cy="5219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In this case, the information presented is the cost of Devin and Sara’s lunch.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Devin’s lunch $5</a:t>
            </a:r>
          </a:p>
          <a:p>
            <a:pPr marL="0" indent="0" algn="ctr">
              <a:buNone/>
            </a:pPr>
            <a:r>
              <a:rPr lang="en-US" sz="2800" dirty="0" smtClean="0"/>
              <a:t>Sara’s lunch $7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The question that you are trying to answer or the problem that you need to solve is: 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What was the total cost of their lunch?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40" y="1661637"/>
            <a:ext cx="4308839" cy="243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4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90" y="864109"/>
            <a:ext cx="2210612" cy="2516090"/>
          </a:xfrm>
        </p:spPr>
        <p:txBody>
          <a:bodyPr/>
          <a:lstStyle/>
          <a:p>
            <a:r>
              <a:rPr lang="en-US" sz="2400" dirty="0"/>
              <a:t>Problem-Solving Strategy: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Start at the End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9690" y="3863084"/>
            <a:ext cx="2102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An Example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0030" y="864109"/>
            <a:ext cx="5800261" cy="4915105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We take the information given: 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$5 + $7 = $12</a:t>
            </a:r>
          </a:p>
          <a:p>
            <a:pPr marL="0" indent="0" algn="ctr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		</a:t>
            </a:r>
            <a:r>
              <a:rPr lang="en-US" sz="2800" dirty="0" smtClean="0">
                <a:solidFill>
                  <a:schemeClr val="tx1"/>
                </a:solidFill>
              </a:rPr>
              <a:t>The total cost of lunch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287783" y="3544584"/>
            <a:ext cx="287678" cy="9602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37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90" y="864109"/>
            <a:ext cx="2210612" cy="2516090"/>
          </a:xfrm>
        </p:spPr>
        <p:txBody>
          <a:bodyPr/>
          <a:lstStyle/>
          <a:p>
            <a:r>
              <a:rPr lang="en-US" sz="2400" dirty="0"/>
              <a:t>Problem-Solving Strategy: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Start at the End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9690" y="3863084"/>
            <a:ext cx="2102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A Harder  Example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964" y="772416"/>
            <a:ext cx="5799137" cy="3658885"/>
          </a:xfrm>
        </p:spPr>
      </p:pic>
      <p:sp>
        <p:nvSpPr>
          <p:cNvPr id="7" name="TextBox 6"/>
          <p:cNvSpPr txBox="1"/>
          <p:nvPr/>
        </p:nvSpPr>
        <p:spPr>
          <a:xfrm>
            <a:off x="2809964" y="4694081"/>
            <a:ext cx="53836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Devin and Sara’s friend Margot joins them for lunch.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941870" y="3976099"/>
            <a:ext cx="1181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Margot</a:t>
            </a:r>
            <a:endParaRPr lang="en-US" sz="24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9978" y="3976099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Sara</a:t>
            </a:r>
            <a:endParaRPr lang="en-US" sz="2400" dirty="0">
              <a:ln w="1016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9038" y="3969636"/>
            <a:ext cx="986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Devin</a:t>
            </a:r>
            <a:endParaRPr lang="en-US" sz="2400" dirty="0">
              <a:ln w="10160">
                <a:solidFill>
                  <a:schemeClr val="tx1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7885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90" y="864109"/>
            <a:ext cx="2210612" cy="2516090"/>
          </a:xfrm>
        </p:spPr>
        <p:txBody>
          <a:bodyPr/>
          <a:lstStyle/>
          <a:p>
            <a:r>
              <a:rPr lang="en-US" sz="2400" dirty="0"/>
              <a:t>Problem-Solving Strategy: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Start at the End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9690" y="3863084"/>
            <a:ext cx="2102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A Harder  Example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1951" y="729464"/>
            <a:ext cx="5486400" cy="52911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tx1"/>
                </a:solidFill>
              </a:rPr>
              <a:t>Here’s our problem:</a:t>
            </a:r>
          </a:p>
          <a:p>
            <a:pPr marL="0" indent="0">
              <a:buNone/>
            </a:pPr>
            <a:endParaRPr lang="en-US" sz="3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Devin, Sara and Margot went to lunch. Devin’s lunch cost $4. Sara’s lunch cost $6 and Margot’s lunch cost $8. When the bill came, the friends decided to split it evenly three ways and each pay the same amount. How much should each person pay?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26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2640B05-9B96-D44C-9718-C09576DABACD}">
  <we:reference id="wa104178141" version="3.9.11.1" store="en-US" storeType="OMEX"/>
  <we:alternateReferences>
    <we:reference id="WA104178141" version="3.9.11.1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259</TotalTime>
  <Words>591</Words>
  <Application>Microsoft Macintosh PowerPoint</Application>
  <PresentationFormat>On-screen Show (4:3)</PresentationFormat>
  <Paragraphs>133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Corbel</vt:lpstr>
      <vt:lpstr>Wingdings 2</vt:lpstr>
      <vt:lpstr>Frame</vt:lpstr>
      <vt:lpstr>Start at the End</vt:lpstr>
      <vt:lpstr>Problem-Solving Strategy:  Start at the End</vt:lpstr>
      <vt:lpstr>Problem-Solving Strategy:  Start at the End</vt:lpstr>
      <vt:lpstr>Problem-Solving Strategy:  Start at the End</vt:lpstr>
      <vt:lpstr>Problem-Solving Strategy:  Start at the End</vt:lpstr>
      <vt:lpstr>Problem-Solving Strategy:  Start at the End</vt:lpstr>
      <vt:lpstr>Problem-Solving Strategy:  Start at the End</vt:lpstr>
      <vt:lpstr>Problem-Solving Strategy:  Start at the End</vt:lpstr>
      <vt:lpstr>Problem-Solving Strategy:  Start at the End</vt:lpstr>
      <vt:lpstr>Problem-Solving Strategy:  Start at the End</vt:lpstr>
      <vt:lpstr>Problem-Solving Strategy:  Start at the End</vt:lpstr>
      <vt:lpstr>Problem-Solving Strategy:  Start at the End</vt:lpstr>
      <vt:lpstr>Problem-Solving Strategy:  Start at the End</vt:lpstr>
      <vt:lpstr>Problem-Solving Strategy:  Start at the End</vt:lpstr>
      <vt:lpstr>Problem-Solving Strategy:  Start at the End</vt:lpstr>
      <vt:lpstr>Problem-Solving Strategy:  Start at the End</vt:lpstr>
      <vt:lpstr>Problem-Solving Strategy:  Start at the End</vt:lpstr>
      <vt:lpstr>Problem-Solving Strategy:  Start at the End</vt:lpstr>
      <vt:lpstr>Problem-Solving Strategy:  Start at the End</vt:lpstr>
      <vt:lpstr>Problem-Solving Strategy:  Start at the End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AnnMaria De Mars</dc:creator>
  <cp:lastModifiedBy>AnnMaria De Mars</cp:lastModifiedBy>
  <cp:revision>18</cp:revision>
  <dcterms:created xsi:type="dcterms:W3CDTF">2018-02-23T20:07:17Z</dcterms:created>
  <dcterms:modified xsi:type="dcterms:W3CDTF">2018-02-24T00:26:24Z</dcterms:modified>
</cp:coreProperties>
</file>