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B72330-58AF-4D28-8736-A4EA8C8AC6A7}">
  <a:tblStyle styleId="{7EB72330-58AF-4D28-8736-A4EA8C8AC6A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32"/>
  </p:normalViewPr>
  <p:slideViewPr>
    <p:cSldViewPr snapToGrid="0" snapToObjects="1">
      <p:cViewPr varScale="1">
        <p:scale>
          <a:sx n="161" d="100"/>
          <a:sy n="161" d="100"/>
        </p:scale>
        <p:origin x="200" y="4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72056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8579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658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16691" y="2158983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4800" dirty="0"/>
              <a:t>¿Por </a:t>
            </a:r>
            <a:r>
              <a:rPr lang="en-US" sz="4800" dirty="0" err="1"/>
              <a:t>qué</a:t>
            </a:r>
            <a:r>
              <a:rPr lang="en-US" sz="4800" dirty="0"/>
              <a:t> </a:t>
            </a:r>
            <a:r>
              <a:rPr lang="en-US" sz="4800" dirty="0" err="1"/>
              <a:t>cazaban</a:t>
            </a:r>
            <a:r>
              <a:rPr lang="en-US" sz="4800" dirty="0"/>
              <a:t> </a:t>
            </a:r>
            <a:r>
              <a:rPr lang="en-US" sz="4800" dirty="0" err="1"/>
              <a:t>animales</a:t>
            </a:r>
            <a:r>
              <a:rPr lang="en-US" sz="4800" dirty="0"/>
              <a:t> </a:t>
            </a:r>
            <a:r>
              <a:rPr lang="en-US" sz="4800" dirty="0" err="1"/>
              <a:t>los</a:t>
            </a:r>
            <a:r>
              <a:rPr lang="en-US" sz="4800" dirty="0"/>
              <a:t> Maya?</a:t>
            </a:r>
            <a:endParaRPr lang="en" sz="4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22669-E5AD-9546-B324-FDC8E19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608" y="1847633"/>
            <a:ext cx="8368200" cy="3078899"/>
          </a:xfrm>
        </p:spPr>
        <p:txBody>
          <a:bodyPr/>
          <a:lstStyle/>
          <a:p>
            <a:pPr algn="ctr"/>
            <a:r>
              <a:rPr lang="en-US" sz="5400" dirty="0" err="1"/>
              <a:t>Sí</a:t>
            </a:r>
            <a:r>
              <a:rPr lang="en-US" sz="5400" dirty="0"/>
              <a:t>, ¡</a:t>
            </a:r>
            <a:r>
              <a:rPr lang="en-US" sz="5400" dirty="0" err="1"/>
              <a:t>alimenta</a:t>
            </a:r>
            <a:r>
              <a:rPr lang="en-US" sz="5400" dirty="0"/>
              <a:t> 8 personas!</a:t>
            </a:r>
          </a:p>
        </p:txBody>
      </p:sp>
    </p:spTree>
    <p:extLst>
      <p:ext uri="{BB962C8B-B14F-4D97-AF65-F5344CB8AC3E}">
        <p14:creationId xmlns:p14="http://schemas.microsoft.com/office/powerpoint/2010/main" val="202352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22669-E5AD-9546-B324-FDC8E19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696558"/>
            <a:ext cx="8368200" cy="3078899"/>
          </a:xfrm>
        </p:spPr>
        <p:txBody>
          <a:bodyPr/>
          <a:lstStyle/>
          <a:p>
            <a:pPr algn="ctr"/>
            <a:r>
              <a:rPr lang="en-US" sz="4800" dirty="0"/>
              <a:t>¿</a:t>
            </a:r>
            <a:r>
              <a:rPr lang="en-US" sz="4800" dirty="0" err="1"/>
              <a:t>Cuántas</a:t>
            </a:r>
            <a:r>
              <a:rPr lang="en-US" sz="4800" dirty="0"/>
              <a:t> personas </a:t>
            </a:r>
            <a:r>
              <a:rPr lang="en-US" sz="4800" dirty="0" err="1"/>
              <a:t>puede</a:t>
            </a:r>
            <a:r>
              <a:rPr lang="en-US" sz="4800" dirty="0"/>
              <a:t> </a:t>
            </a:r>
            <a:r>
              <a:rPr lang="en-US" sz="4800" dirty="0" err="1"/>
              <a:t>alimentar</a:t>
            </a:r>
            <a:r>
              <a:rPr lang="en-US" sz="4800" dirty="0"/>
              <a:t> un </a:t>
            </a:r>
            <a:r>
              <a:rPr lang="en-US" sz="4800" dirty="0" err="1"/>
              <a:t>róbalo</a:t>
            </a:r>
            <a:r>
              <a:rPr lang="en-US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086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439348" y="166144"/>
            <a:ext cx="6039879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¡Un </a:t>
            </a:r>
            <a:r>
              <a:rPr lang="en-US" dirty="0" err="1"/>
              <a:t>róbalo</a:t>
            </a:r>
            <a:r>
              <a:rPr lang="en-US" dirty="0"/>
              <a:t> </a:t>
            </a:r>
            <a:r>
              <a:rPr lang="en-US" dirty="0" err="1"/>
              <a:t>alimenta</a:t>
            </a:r>
            <a:r>
              <a:rPr lang="en-US" dirty="0"/>
              <a:t> dos personas!</a:t>
            </a:r>
            <a:endParaRPr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33" y="889888"/>
            <a:ext cx="4586926" cy="3965589"/>
          </a:xfrm>
          <a:prstGeom prst="rect">
            <a:avLst/>
          </a:prstGeom>
        </p:spPr>
      </p:pic>
      <p:cxnSp>
        <p:nvCxnSpPr>
          <p:cNvPr id="135" name="Shape 135"/>
          <p:cNvCxnSpPr>
            <a:cxnSpLocks/>
          </p:cNvCxnSpPr>
          <p:nvPr/>
        </p:nvCxnSpPr>
        <p:spPr>
          <a:xfrm>
            <a:off x="4091797" y="2786366"/>
            <a:ext cx="0" cy="1236994"/>
          </a:xfrm>
          <a:prstGeom prst="straightConnector1">
            <a:avLst/>
          </a:prstGeom>
          <a:noFill/>
          <a:ln w="25400" cap="flat" cmpd="sng">
            <a:solidFill>
              <a:schemeClr val="tx2">
                <a:lumMod val="10000"/>
              </a:schemeClr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6" name="Shape 136"/>
          <p:cNvSpPr txBox="1"/>
          <p:nvPr/>
        </p:nvSpPr>
        <p:spPr>
          <a:xfrm>
            <a:off x="6396929" y="4743724"/>
            <a:ext cx="734400" cy="1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</a:rPr>
              <a:t>eje</a:t>
            </a:r>
            <a:r>
              <a:rPr lang="en-US" dirty="0">
                <a:solidFill>
                  <a:schemeClr val="tx1"/>
                </a:solidFill>
              </a:rPr>
              <a:t> x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64350" y="1948350"/>
            <a:ext cx="734400" cy="2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>
                <a:solidFill>
                  <a:srgbClr val="B7B7B7"/>
                </a:solidFill>
              </a:rPr>
              <a:t>eje</a:t>
            </a:r>
            <a:r>
              <a:rPr lang="en-US" dirty="0">
                <a:solidFill>
                  <a:srgbClr val="B7B7B7"/>
                </a:solidFill>
              </a:rPr>
              <a:t> y</a:t>
            </a:r>
            <a:endParaRPr lang="en" dirty="0">
              <a:solidFill>
                <a:srgbClr val="B7B7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400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A780-E310-C649-8080-041712AB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50" y="3037158"/>
            <a:ext cx="8222100" cy="907500"/>
          </a:xfrm>
        </p:spPr>
        <p:txBody>
          <a:bodyPr/>
          <a:lstStyle/>
          <a:p>
            <a:r>
              <a:rPr lang="en-US" dirty="0" err="1"/>
              <a:t>www.strongmindstudios.com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27DF55-00B8-F642-89B8-0F8C7C91F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968" y="449506"/>
            <a:ext cx="5175304" cy="25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7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04350" y="201375"/>
            <a:ext cx="8535299" cy="1314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sz="2800" dirty="0"/>
              <a:t>Los Maya </a:t>
            </a:r>
            <a:r>
              <a:rPr lang="en-US" sz="2800" dirty="0" err="1"/>
              <a:t>cazaban</a:t>
            </a:r>
            <a:r>
              <a:rPr lang="en-US" sz="2800" dirty="0"/>
              <a:t> </a:t>
            </a:r>
            <a:r>
              <a:rPr lang="en-US" sz="2800" dirty="0" err="1"/>
              <a:t>guajolote</a:t>
            </a:r>
            <a:r>
              <a:rPr lang="en-US" sz="2800" dirty="0"/>
              <a:t>, </a:t>
            </a:r>
            <a:r>
              <a:rPr lang="en-US" sz="2800" dirty="0" err="1"/>
              <a:t>pecari</a:t>
            </a:r>
            <a:r>
              <a:rPr lang="en-US" sz="2800" dirty="0"/>
              <a:t>, </a:t>
            </a:r>
            <a:r>
              <a:rPr lang="en-US" sz="2800" dirty="0" err="1"/>
              <a:t>pescado</a:t>
            </a:r>
            <a:r>
              <a:rPr lang="en-US" sz="2800" dirty="0"/>
              <a:t>, </a:t>
            </a:r>
            <a:r>
              <a:rPr lang="en-US" sz="2800" dirty="0" err="1"/>
              <a:t>agutí</a:t>
            </a:r>
            <a:r>
              <a:rPr lang="en-US" sz="2800" dirty="0"/>
              <a:t>, y </a:t>
            </a:r>
            <a:r>
              <a:rPr lang="en-US" sz="2800" dirty="0" err="1"/>
              <a:t>venado</a:t>
            </a:r>
            <a:r>
              <a:rPr lang="en-US" sz="2800" dirty="0"/>
              <a:t>.</a:t>
            </a:r>
            <a:endParaRPr lang="en" sz="2800" dirty="0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3402362" y="2111288"/>
            <a:ext cx="2634524" cy="112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85637" y="1438125"/>
            <a:ext cx="1967978" cy="13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3400" y="1357100"/>
            <a:ext cx="1552375" cy="1476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40600" y="3326837"/>
            <a:ext cx="1399050" cy="160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4354" y="3236325"/>
            <a:ext cx="1399045" cy="16915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1703399" y="3827412"/>
            <a:ext cx="1123589" cy="50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guajolote</a:t>
            </a:r>
            <a:endParaRPr lang="en" sz="18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6406287" y="2833750"/>
            <a:ext cx="926699" cy="50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  </a:t>
            </a:r>
            <a:r>
              <a:rPr lang="en-US" sz="1800" dirty="0" err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agutí</a:t>
            </a:r>
            <a:endParaRPr lang="en" sz="18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6406288" y="3872675"/>
            <a:ext cx="1034312" cy="50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venado</a:t>
            </a:r>
            <a:endParaRPr lang="en" sz="18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4373688" y="3991625"/>
            <a:ext cx="1200600" cy="50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róbalo</a:t>
            </a:r>
            <a:endParaRPr lang="en" sz="18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2105478" y="2817438"/>
            <a:ext cx="1126200" cy="50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p</a:t>
            </a:r>
            <a:r>
              <a:rPr lang="en" sz="1800" dirty="0" err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ecar</a:t>
            </a:r>
            <a:r>
              <a:rPr lang="en-US" sz="1800" dirty="0" err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í</a:t>
            </a:r>
            <a:endParaRPr lang="en" sz="18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81166" y="783208"/>
            <a:ext cx="2665401" cy="37580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2400" dirty="0"/>
              <a:t>Los Maya </a:t>
            </a:r>
            <a:r>
              <a:rPr lang="en-US" sz="2400" dirty="0" err="1"/>
              <a:t>cazaban</a:t>
            </a:r>
            <a:r>
              <a:rPr lang="en-US" sz="2400" dirty="0"/>
              <a:t> </a:t>
            </a:r>
            <a:r>
              <a:rPr lang="en-US" sz="2400" dirty="0" err="1"/>
              <a:t>animales</a:t>
            </a:r>
            <a:r>
              <a:rPr lang="en-US" sz="2400" dirty="0"/>
              <a:t> para </a:t>
            </a:r>
            <a:r>
              <a:rPr lang="en-US" sz="2400" dirty="0" err="1"/>
              <a:t>alimentar</a:t>
            </a:r>
            <a:r>
              <a:rPr lang="en-US" sz="2400" dirty="0"/>
              <a:t> a </a:t>
            </a:r>
            <a:r>
              <a:rPr lang="en-US" sz="2400" dirty="0" err="1"/>
              <a:t>sus</a:t>
            </a:r>
            <a:r>
              <a:rPr lang="en-US" sz="2400" dirty="0"/>
              <a:t> </a:t>
            </a:r>
            <a:r>
              <a:rPr lang="en-US" sz="2400" dirty="0" err="1"/>
              <a:t>familias</a:t>
            </a:r>
            <a:r>
              <a:rPr lang="en-US" sz="2400" dirty="0"/>
              <a:t>. Por </a:t>
            </a:r>
            <a:r>
              <a:rPr lang="en-US" sz="2400" dirty="0" err="1"/>
              <a:t>ejemplo</a:t>
            </a:r>
            <a:r>
              <a:rPr lang="en-US" sz="2400" dirty="0"/>
              <a:t>, 1 </a:t>
            </a:r>
            <a:r>
              <a:rPr lang="en-US" sz="2400" dirty="0" err="1"/>
              <a:t>venado</a:t>
            </a:r>
            <a:r>
              <a:rPr lang="en-US" sz="2400" dirty="0"/>
              <a:t> </a:t>
            </a:r>
            <a:r>
              <a:rPr lang="en-US" sz="2400" dirty="0" err="1"/>
              <a:t>alimentaba</a:t>
            </a:r>
            <a:r>
              <a:rPr lang="en-US" sz="2400" dirty="0"/>
              <a:t> 22 personas.</a:t>
            </a:r>
            <a:endParaRPr lang="en" sz="2400" dirty="0"/>
          </a:p>
        </p:txBody>
      </p:sp>
      <p:graphicFrame>
        <p:nvGraphicFramePr>
          <p:cNvPr id="3" name="Shape 90">
            <a:extLst>
              <a:ext uri="{FF2B5EF4-FFF2-40B4-BE49-F238E27FC236}">
                <a16:creationId xmlns:a16="http://schemas.microsoft.com/office/drawing/2014/main" id="{62BBFCFD-E556-784F-906E-116DF4F023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5133772"/>
              </p:ext>
            </p:extLst>
          </p:nvPr>
        </p:nvGraphicFramePr>
        <p:xfrm>
          <a:off x="3146607" y="783208"/>
          <a:ext cx="5681450" cy="3713250"/>
        </p:xfrm>
        <a:graphic>
          <a:graphicData uri="http://schemas.openxmlformats.org/drawingml/2006/table">
            <a:tbl>
              <a:tblPr>
                <a:noFill/>
                <a:tableStyleId>{7EB72330-58AF-4D28-8736-A4EA8C8AC6A7}</a:tableStyleId>
              </a:tblPr>
              <a:tblGrid>
                <a:gridCol w="284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88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u="sng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Un</a:t>
                      </a:r>
                      <a:r>
                        <a:rPr lang="en" sz="2400" u="sng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animal...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u="sng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Podriá</a:t>
                      </a:r>
                      <a:r>
                        <a:rPr lang="en-US" sz="2400" u="sng" baseline="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US" sz="2400" u="sng" baseline="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alimentar</a:t>
                      </a:r>
                      <a:r>
                        <a:rPr lang="en" sz="2400" u="sng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...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 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guajolote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8 p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ersonas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 pec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arí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18 </a:t>
                      </a:r>
                      <a:r>
                        <a:rPr lang="en-US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personas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 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róbalo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 </a:t>
                      </a:r>
                      <a:r>
                        <a:rPr lang="en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pe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rsonas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 ag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utí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 </a:t>
                      </a:r>
                      <a:r>
                        <a:rPr lang="en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pe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rsonas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 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venado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22 </a:t>
                      </a:r>
                      <a:r>
                        <a:rPr lang="en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pe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rsonas</a:t>
                      </a:r>
                      <a:endParaRPr lang="en" sz="1800" dirty="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Podemos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gráfica</a:t>
            </a:r>
            <a:r>
              <a:rPr lang="en-US" dirty="0"/>
              <a:t> de </a:t>
            </a:r>
            <a:r>
              <a:rPr lang="en-US" dirty="0" err="1"/>
              <a:t>barras</a:t>
            </a:r>
            <a:r>
              <a:rPr lang="en-US" dirty="0"/>
              <a:t> para </a:t>
            </a:r>
            <a:r>
              <a:rPr lang="en-US" dirty="0" err="1"/>
              <a:t>enseñar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datos</a:t>
            </a:r>
            <a:r>
              <a:rPr lang="en-US" dirty="0"/>
              <a:t>.</a:t>
            </a:r>
            <a:endParaRPr lang="en"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077850"/>
            <a:ext cx="8520599" cy="3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								</a:t>
            </a:r>
            <a:r>
              <a:rPr lang="en-US" sz="1500" dirty="0" err="1"/>
              <a:t>Esta</a:t>
            </a:r>
            <a:r>
              <a:rPr lang="en-US" sz="1500" dirty="0"/>
              <a:t> </a:t>
            </a:r>
            <a:r>
              <a:rPr lang="en-US" sz="1500" dirty="0" err="1"/>
              <a:t>línea</a:t>
            </a:r>
            <a:r>
              <a:rPr lang="en" sz="1500" dirty="0"/>
              <a:t> (</a:t>
            </a:r>
            <a:r>
              <a:rPr lang="en-US" sz="1500" dirty="0" err="1"/>
              <a:t>eje</a:t>
            </a:r>
            <a:r>
              <a:rPr lang="en-US" sz="1500" dirty="0"/>
              <a:t> y</a:t>
            </a:r>
            <a:r>
              <a:rPr lang="en" sz="1500" dirty="0"/>
              <a:t>) represent</a:t>
            </a:r>
            <a:r>
              <a:rPr lang="en-US" sz="1500" dirty="0"/>
              <a:t>a la </a:t>
            </a:r>
            <a:r>
              <a:rPr lang="en-US" sz="1500" dirty="0" err="1"/>
              <a:t>cantidad</a:t>
            </a:r>
            <a:r>
              <a:rPr lang="en-US" sz="1500" dirty="0"/>
              <a:t> de personas que un animal </a:t>
            </a:r>
            <a:r>
              <a:rPr lang="en-US" sz="1500" dirty="0" err="1"/>
              <a:t>puede</a:t>
            </a:r>
            <a:r>
              <a:rPr lang="en-US" sz="1500" dirty="0"/>
              <a:t> </a:t>
            </a:r>
            <a:r>
              <a:rPr lang="en-US" sz="1500" dirty="0" err="1"/>
              <a:t>alimentar</a:t>
            </a:r>
            <a:r>
              <a:rPr lang="en-US" sz="1500" dirty="0"/>
              <a:t>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                                     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US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línea</a:t>
            </a:r>
            <a:r>
              <a:rPr lang="en" dirty="0"/>
              <a:t> (</a:t>
            </a:r>
            <a:r>
              <a:rPr lang="en-US" dirty="0" err="1"/>
              <a:t>eje</a:t>
            </a:r>
            <a:r>
              <a:rPr lang="en-US" dirty="0"/>
              <a:t> x</a:t>
            </a:r>
            <a:r>
              <a:rPr lang="en" dirty="0"/>
              <a:t>) represent</a:t>
            </a:r>
            <a:r>
              <a:rPr lang="en-US" dirty="0"/>
              <a:t>a</a:t>
            </a:r>
            <a:r>
              <a:rPr lang="en" dirty="0"/>
              <a:t> </a:t>
            </a:r>
            <a:r>
              <a:rPr lang="en-US" dirty="0" err="1"/>
              <a:t>uno</a:t>
            </a:r>
            <a:r>
              <a:rPr lang="en-US" dirty="0"/>
              <a:t> de un </a:t>
            </a:r>
            <a:r>
              <a:rPr lang="en-US" dirty="0" err="1"/>
              <a:t>tipo</a:t>
            </a:r>
            <a:r>
              <a:rPr lang="en-US" dirty="0"/>
              <a:t> de animal.</a:t>
            </a:r>
            <a:endParaRPr lang="en" dirty="0"/>
          </a:p>
        </p:txBody>
      </p:sp>
      <p:cxnSp>
        <p:nvCxnSpPr>
          <p:cNvPr id="97" name="Shape 97"/>
          <p:cNvCxnSpPr/>
          <p:nvPr/>
        </p:nvCxnSpPr>
        <p:spPr>
          <a:xfrm>
            <a:off x="1220000" y="1291050"/>
            <a:ext cx="0" cy="2984699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8" name="Shape 98"/>
          <p:cNvCxnSpPr/>
          <p:nvPr/>
        </p:nvCxnSpPr>
        <p:spPr>
          <a:xfrm>
            <a:off x="1231825" y="4252200"/>
            <a:ext cx="3269099" cy="120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9" name="Shape 99"/>
          <p:cNvCxnSpPr/>
          <p:nvPr/>
        </p:nvCxnSpPr>
        <p:spPr>
          <a:xfrm flipH="1">
            <a:off x="1350224" y="1705625"/>
            <a:ext cx="3067800" cy="9948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0" name="Shape 100"/>
          <p:cNvCxnSpPr/>
          <p:nvPr/>
        </p:nvCxnSpPr>
        <p:spPr>
          <a:xfrm flipH="1">
            <a:off x="3719124" y="3020349"/>
            <a:ext cx="781800" cy="11607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etiquetamos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gráfica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:</a:t>
            </a:r>
            <a:endParaRPr lang="en" dirty="0"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flipH="1">
            <a:off x="311700" y="1077850"/>
            <a:ext cx="8520599" cy="3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25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			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	20		</a:t>
            </a:r>
            <a:r>
              <a:rPr lang="en-US" dirty="0" err="1"/>
              <a:t>eje</a:t>
            </a:r>
            <a:r>
              <a:rPr lang="en-US" dirty="0"/>
              <a:t> y</a:t>
            </a:r>
            <a:r>
              <a:rPr lang="en" dirty="0"/>
              <a:t> = </a:t>
            </a:r>
            <a:r>
              <a:rPr lang="en-US" dirty="0" err="1"/>
              <a:t>cuántas</a:t>
            </a:r>
            <a:r>
              <a:rPr lang="en-US" dirty="0"/>
              <a:t> personas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un animal</a:t>
            </a:r>
            <a:endParaRPr lang="en" dirty="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15			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10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5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			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1720597" y="1291050"/>
            <a:ext cx="0" cy="29846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8" name="Shape 108"/>
          <p:cNvCxnSpPr/>
          <p:nvPr/>
        </p:nvCxnSpPr>
        <p:spPr>
          <a:xfrm>
            <a:off x="1895124" y="4263749"/>
            <a:ext cx="3269099" cy="1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9" name="Shape 109"/>
          <p:cNvSpPr txBox="1"/>
          <p:nvPr/>
        </p:nvSpPr>
        <p:spPr>
          <a:xfrm>
            <a:off x="98500" y="2285400"/>
            <a:ext cx="903364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uk-UA" dirty="0">
                <a:solidFill>
                  <a:schemeClr val="tx1"/>
                </a:solidFill>
              </a:rPr>
              <a:t>№</a:t>
            </a:r>
            <a:r>
              <a:rPr lang="en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dirty="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 personas</a:t>
            </a:r>
            <a:endParaRPr lang="en" dirty="0">
              <a:solidFill>
                <a:srgbClr val="FFFF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110" name="Shape 110"/>
          <p:cNvCxnSpPr/>
          <p:nvPr/>
        </p:nvCxnSpPr>
        <p:spPr>
          <a:xfrm flipH="1">
            <a:off x="1720597" y="2049100"/>
            <a:ext cx="2191200" cy="7107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3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1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etiquetamos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gráfica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:</a:t>
            </a:r>
            <a:endParaRPr lang="en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 flipH="1">
            <a:off x="98400" y="1077850"/>
            <a:ext cx="8733899" cy="3884999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sz="1400" dirty="0"/>
              <a:t>25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" sz="1400" dirty="0"/>
              <a:t>			</a:t>
            </a:r>
            <a:r>
              <a:rPr lang="en-US" dirty="0" err="1"/>
              <a:t>eje</a:t>
            </a:r>
            <a:r>
              <a:rPr lang="en-US" dirty="0"/>
              <a:t> y</a:t>
            </a:r>
            <a:r>
              <a:rPr lang="en" dirty="0"/>
              <a:t> = </a:t>
            </a:r>
            <a:r>
              <a:rPr lang="en-US" dirty="0" err="1"/>
              <a:t>cuántas</a:t>
            </a:r>
            <a:r>
              <a:rPr lang="en-US" dirty="0"/>
              <a:t> personas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un animal</a:t>
            </a:r>
            <a:r>
              <a:rPr lang="en" sz="1400" dirty="0"/>
              <a:t>	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 dirty="0"/>
              <a:t>	20				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	15			</a:t>
            </a:r>
            <a:r>
              <a:rPr lang="en-US" dirty="0" err="1"/>
              <a:t>eje</a:t>
            </a:r>
            <a:r>
              <a:rPr lang="en-US" dirty="0"/>
              <a:t> x</a:t>
            </a:r>
            <a:r>
              <a:rPr lang="en" dirty="0"/>
              <a:t> = </a:t>
            </a:r>
            <a:r>
              <a:rPr lang="en-US" dirty="0" err="1"/>
              <a:t>uno</a:t>
            </a:r>
            <a:r>
              <a:rPr lang="en-US" dirty="0"/>
              <a:t> de un </a:t>
            </a:r>
            <a:r>
              <a:rPr lang="en-US" dirty="0" err="1"/>
              <a:t>tipo</a:t>
            </a:r>
            <a:r>
              <a:rPr lang="en-US" dirty="0"/>
              <a:t> de animal</a:t>
            </a:r>
            <a:endParaRPr lang="en" dirty="0"/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	10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	5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	</a:t>
            </a:r>
          </a:p>
          <a:p>
            <a:pPr marL="4572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rgbClr val="F6B26B"/>
                </a:solidFill>
              </a:rPr>
              <a:t>guajolote</a:t>
            </a:r>
            <a:r>
              <a:rPr lang="en" sz="1400" dirty="0"/>
              <a:t> 	     </a:t>
            </a:r>
            <a:r>
              <a:rPr lang="en" sz="1400" b="1" dirty="0" err="1">
                <a:solidFill>
                  <a:srgbClr val="C27BA0"/>
                </a:solidFill>
              </a:rPr>
              <a:t>pecar</a:t>
            </a:r>
            <a:r>
              <a:rPr lang="en-US" sz="1400" b="1" dirty="0" err="1">
                <a:solidFill>
                  <a:srgbClr val="C27BA0"/>
                </a:solidFill>
              </a:rPr>
              <a:t>í</a:t>
            </a:r>
            <a:r>
              <a:rPr lang="en" sz="1400" dirty="0"/>
              <a:t>	       </a:t>
            </a:r>
            <a:r>
              <a:rPr lang="en-US" sz="1400" b="1" dirty="0">
                <a:solidFill>
                  <a:srgbClr val="6AA84F"/>
                </a:solidFill>
              </a:rPr>
              <a:t>robalo</a:t>
            </a:r>
            <a:r>
              <a:rPr lang="en" sz="1400" b="1" dirty="0">
                <a:solidFill>
                  <a:srgbClr val="6AA84F"/>
                </a:solidFill>
              </a:rPr>
              <a:t>       </a:t>
            </a:r>
            <a:r>
              <a:rPr lang="en" sz="1400" b="1" dirty="0" err="1">
                <a:solidFill>
                  <a:srgbClr val="999999"/>
                </a:solidFill>
              </a:rPr>
              <a:t>agut</a:t>
            </a:r>
            <a:r>
              <a:rPr lang="en-US" sz="1400" b="1" dirty="0" err="1">
                <a:solidFill>
                  <a:srgbClr val="999999"/>
                </a:solidFill>
              </a:rPr>
              <a:t>í</a:t>
            </a:r>
            <a:r>
              <a:rPr lang="en" sz="1400" dirty="0"/>
              <a:t> 	    </a:t>
            </a:r>
            <a:r>
              <a:rPr lang="en-US" sz="1400" b="1" dirty="0" err="1">
                <a:solidFill>
                  <a:srgbClr val="FFFFFF"/>
                </a:solidFill>
              </a:rPr>
              <a:t>venado</a:t>
            </a:r>
            <a:endParaRPr lang="en" sz="1400" b="1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					</a:t>
            </a:r>
            <a:r>
              <a:rPr lang="en-US" sz="1400" dirty="0"/>
              <a:t>un</a:t>
            </a:r>
            <a:r>
              <a:rPr lang="en" sz="1400" dirty="0"/>
              <a:t> animal</a:t>
            </a:r>
          </a:p>
        </p:txBody>
      </p:sp>
      <p:cxnSp>
        <p:nvCxnSpPr>
          <p:cNvPr id="117" name="Shape 117"/>
          <p:cNvCxnSpPr/>
          <p:nvPr/>
        </p:nvCxnSpPr>
        <p:spPr>
          <a:xfrm>
            <a:off x="1220000" y="1291050"/>
            <a:ext cx="0" cy="29846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8" name="Shape 118"/>
          <p:cNvCxnSpPr/>
          <p:nvPr/>
        </p:nvCxnSpPr>
        <p:spPr>
          <a:xfrm>
            <a:off x="1231825" y="4252200"/>
            <a:ext cx="4335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9" name="Shape 119"/>
          <p:cNvSpPr txBox="1"/>
          <p:nvPr/>
        </p:nvSpPr>
        <p:spPr>
          <a:xfrm>
            <a:off x="0" y="2318075"/>
            <a:ext cx="856750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uk-UA" dirty="0">
                <a:solidFill>
                  <a:schemeClr val="tx1"/>
                </a:solidFill>
              </a:rPr>
              <a:t>№</a:t>
            </a:r>
            <a:r>
              <a:rPr lang="en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dirty="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 personas</a:t>
            </a:r>
            <a:endParaRPr lang="en" dirty="0">
              <a:solidFill>
                <a:srgbClr val="FFFFF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120" name="Shape 120"/>
          <p:cNvCxnSpPr/>
          <p:nvPr/>
        </p:nvCxnSpPr>
        <p:spPr>
          <a:xfrm flipH="1">
            <a:off x="3221824" y="2700550"/>
            <a:ext cx="1065900" cy="14688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1" name="Shape 121"/>
          <p:cNvCxnSpPr/>
          <p:nvPr/>
        </p:nvCxnSpPr>
        <p:spPr>
          <a:xfrm flipH="1">
            <a:off x="1328150" y="1935725"/>
            <a:ext cx="2432699" cy="7647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6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87900" y="143123"/>
            <a:ext cx="8368200" cy="58044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Después</a:t>
            </a:r>
            <a:r>
              <a:rPr lang="en" sz="2400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podemos</a:t>
            </a:r>
            <a:r>
              <a:rPr lang="en-US" sz="2400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graficar</a:t>
            </a:r>
            <a:r>
              <a:rPr lang="en-US" sz="2400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nuestros</a:t>
            </a:r>
            <a:r>
              <a:rPr lang="en-US" sz="2400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datos</a:t>
            </a:r>
            <a:r>
              <a:rPr lang="en-US" sz="2400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cacería</a:t>
            </a:r>
            <a:r>
              <a:rPr lang="en-US" sz="2400" dirty="0">
                <a:solidFill>
                  <a:schemeClr val="tx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.</a:t>
            </a:r>
            <a:endParaRPr lang="en" sz="2400" dirty="0">
              <a:solidFill>
                <a:schemeClr val="tx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33" y="889888"/>
            <a:ext cx="4586926" cy="3965589"/>
          </a:xfrm>
          <a:prstGeom prst="rect">
            <a:avLst/>
          </a:prstGeom>
        </p:spPr>
      </p:pic>
      <p:cxnSp>
        <p:nvCxnSpPr>
          <p:cNvPr id="134" name="Shape 134"/>
          <p:cNvCxnSpPr/>
          <p:nvPr/>
        </p:nvCxnSpPr>
        <p:spPr>
          <a:xfrm rot="10800000">
            <a:off x="5863049" y="4654774"/>
            <a:ext cx="2605800" cy="3081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5" name="Shape 135"/>
          <p:cNvCxnSpPr/>
          <p:nvPr/>
        </p:nvCxnSpPr>
        <p:spPr>
          <a:xfrm>
            <a:off x="450100" y="1646400"/>
            <a:ext cx="1752899" cy="864599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6" name="Shape 136"/>
          <p:cNvSpPr txBox="1"/>
          <p:nvPr/>
        </p:nvSpPr>
        <p:spPr>
          <a:xfrm>
            <a:off x="6396929" y="4743724"/>
            <a:ext cx="734400" cy="1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</a:rPr>
              <a:t>eje</a:t>
            </a:r>
            <a:r>
              <a:rPr lang="en-US" dirty="0">
                <a:solidFill>
                  <a:schemeClr val="tx1"/>
                </a:solidFill>
              </a:rPr>
              <a:t> x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64350" y="1948350"/>
            <a:ext cx="734400" cy="2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>
                <a:solidFill>
                  <a:srgbClr val="B7B7B7"/>
                </a:solidFill>
              </a:rPr>
              <a:t>eje</a:t>
            </a:r>
            <a:r>
              <a:rPr lang="en-US" dirty="0">
                <a:solidFill>
                  <a:srgbClr val="B7B7B7"/>
                </a:solidFill>
              </a:rPr>
              <a:t> y</a:t>
            </a:r>
            <a:endParaRPr lang="en" dirty="0">
              <a:solidFill>
                <a:srgbClr val="B7B7B7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3359-DB42-8E48-8418-2CCDC038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00" y="458025"/>
            <a:ext cx="8368200" cy="877794"/>
          </a:xfrm>
        </p:spPr>
        <p:txBody>
          <a:bodyPr/>
          <a:lstStyle/>
          <a:p>
            <a:r>
              <a:rPr lang="en-US" dirty="0" err="1"/>
              <a:t>Usa</a:t>
            </a:r>
            <a:r>
              <a:rPr lang="en-US" dirty="0"/>
              <a:t> la </a:t>
            </a:r>
            <a:r>
              <a:rPr lang="en-US" dirty="0" err="1"/>
              <a:t>gráfica</a:t>
            </a:r>
            <a:r>
              <a:rPr lang="en-US" dirty="0"/>
              <a:t> de </a:t>
            </a:r>
            <a:r>
              <a:rPr lang="en-US" dirty="0" err="1"/>
              <a:t>barras</a:t>
            </a:r>
            <a:r>
              <a:rPr lang="en-US" dirty="0"/>
              <a:t> para </a:t>
            </a:r>
            <a:r>
              <a:rPr lang="en-US" dirty="0" err="1"/>
              <a:t>contestar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pregunta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22669-E5AD-9546-B324-FDC8E19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863536"/>
            <a:ext cx="8368200" cy="3078899"/>
          </a:xfrm>
        </p:spPr>
        <p:txBody>
          <a:bodyPr/>
          <a:lstStyle/>
          <a:p>
            <a:pPr algn="ctr"/>
            <a:r>
              <a:rPr lang="en-US" sz="5400" dirty="0"/>
              <a:t>¿</a:t>
            </a:r>
            <a:r>
              <a:rPr lang="en-US" sz="5400" dirty="0" err="1"/>
              <a:t>Cuántas</a:t>
            </a:r>
            <a:r>
              <a:rPr lang="en-US" sz="5400" dirty="0"/>
              <a:t> personas </a:t>
            </a:r>
            <a:r>
              <a:rPr lang="en-US" sz="5400" dirty="0" err="1"/>
              <a:t>puede</a:t>
            </a:r>
            <a:r>
              <a:rPr lang="en-US" sz="5400" dirty="0"/>
              <a:t> </a:t>
            </a:r>
            <a:r>
              <a:rPr lang="en-US" sz="5400" dirty="0" err="1"/>
              <a:t>alimentar</a:t>
            </a:r>
            <a:r>
              <a:rPr lang="en-US" sz="5400" dirty="0"/>
              <a:t> un </a:t>
            </a:r>
            <a:r>
              <a:rPr lang="en-US" sz="5400" dirty="0" err="1"/>
              <a:t>guajolote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0694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87900" y="3143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2400" dirty="0" err="1"/>
              <a:t>Usando</a:t>
            </a:r>
            <a:r>
              <a:rPr lang="en-US" sz="2400" dirty="0"/>
              <a:t> la </a:t>
            </a:r>
            <a:r>
              <a:rPr lang="en-US" sz="2400" dirty="0" err="1"/>
              <a:t>gráfica</a:t>
            </a:r>
            <a:r>
              <a:rPr lang="en-US" sz="2400" dirty="0"/>
              <a:t> de </a:t>
            </a:r>
            <a:r>
              <a:rPr lang="en-US" sz="2400" dirty="0" err="1"/>
              <a:t>barras</a:t>
            </a:r>
            <a:r>
              <a:rPr lang="en-US" sz="2400" dirty="0"/>
              <a:t> </a:t>
            </a:r>
            <a:r>
              <a:rPr lang="en-US" sz="2400" dirty="0" err="1"/>
              <a:t>podemos</a:t>
            </a:r>
            <a:r>
              <a:rPr lang="en-US" sz="2400" dirty="0"/>
              <a:t> </a:t>
            </a:r>
            <a:r>
              <a:rPr lang="en-US" sz="2400" dirty="0" err="1"/>
              <a:t>ver</a:t>
            </a:r>
            <a:r>
              <a:rPr lang="en-US" sz="2400" dirty="0"/>
              <a:t> que un </a:t>
            </a:r>
            <a:r>
              <a:rPr lang="en-US" sz="2400" dirty="0" err="1"/>
              <a:t>guajolote</a:t>
            </a:r>
            <a:r>
              <a:rPr lang="en-US" sz="2400" dirty="0"/>
              <a:t> </a:t>
            </a:r>
            <a:r>
              <a:rPr lang="en-US" sz="2400" dirty="0" err="1"/>
              <a:t>alimenta</a:t>
            </a:r>
            <a:r>
              <a:rPr lang="en-US" sz="2400" dirty="0"/>
              <a:t> a </a:t>
            </a:r>
            <a:r>
              <a:rPr lang="en-US" sz="2400" dirty="0" err="1"/>
              <a:t>ocho</a:t>
            </a:r>
            <a:r>
              <a:rPr lang="en-US" sz="2400" dirty="0"/>
              <a:t> personas.</a:t>
            </a:r>
            <a:endParaRPr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033" y="889888"/>
            <a:ext cx="4586926" cy="3965589"/>
          </a:xfrm>
          <a:prstGeom prst="rect">
            <a:avLst/>
          </a:prstGeom>
        </p:spPr>
      </p:pic>
      <p:cxnSp>
        <p:nvCxnSpPr>
          <p:cNvPr id="135" name="Shape 135"/>
          <p:cNvCxnSpPr>
            <a:cxnSpLocks/>
          </p:cNvCxnSpPr>
          <p:nvPr/>
        </p:nvCxnSpPr>
        <p:spPr>
          <a:xfrm>
            <a:off x="2581049" y="2078700"/>
            <a:ext cx="0" cy="1236994"/>
          </a:xfrm>
          <a:prstGeom prst="straightConnector1">
            <a:avLst/>
          </a:prstGeom>
          <a:noFill/>
          <a:ln w="25400" cap="flat" cmpd="sng">
            <a:solidFill>
              <a:schemeClr val="tx2">
                <a:lumMod val="10000"/>
              </a:schemeClr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6" name="Shape 136"/>
          <p:cNvSpPr txBox="1"/>
          <p:nvPr/>
        </p:nvSpPr>
        <p:spPr>
          <a:xfrm>
            <a:off x="6396929" y="4743724"/>
            <a:ext cx="734400" cy="1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</a:rPr>
              <a:t>eje</a:t>
            </a:r>
            <a:r>
              <a:rPr lang="en-US" dirty="0">
                <a:solidFill>
                  <a:schemeClr val="tx1"/>
                </a:solidFill>
              </a:rPr>
              <a:t> x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64350" y="1948350"/>
            <a:ext cx="734400" cy="26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>
                <a:solidFill>
                  <a:srgbClr val="B7B7B7"/>
                </a:solidFill>
              </a:rPr>
              <a:t>eje</a:t>
            </a:r>
            <a:r>
              <a:rPr lang="en-US" dirty="0">
                <a:solidFill>
                  <a:srgbClr val="B7B7B7"/>
                </a:solidFill>
              </a:rPr>
              <a:t> y</a:t>
            </a:r>
            <a:endParaRPr lang="en" dirty="0">
              <a:solidFill>
                <a:srgbClr val="B7B7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308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191</Words>
  <Application>Microsoft Macintosh PowerPoint</Application>
  <PresentationFormat>On-screen Show (16:9)</PresentationFormat>
  <Paragraphs>64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Playfair Display</vt:lpstr>
      <vt:lpstr>Roboto</vt:lpstr>
      <vt:lpstr>Roboto Slab</vt:lpstr>
      <vt:lpstr>Arial</vt:lpstr>
      <vt:lpstr>marina</vt:lpstr>
      <vt:lpstr>¿Por qué cazaban animales los Maya?</vt:lpstr>
      <vt:lpstr>Los Maya cazaban guajolote, pecari, pescado, agutí, y venado.</vt:lpstr>
      <vt:lpstr>PowerPoint Presentation</vt:lpstr>
      <vt:lpstr>Podemos hacer una gráfica de barras para enseñar los datos.</vt:lpstr>
      <vt:lpstr>Entonces etiquetamos nuestra gráfica así:</vt:lpstr>
      <vt:lpstr>Entonces etiquetamos nuestra gráfica así:</vt:lpstr>
      <vt:lpstr>Después, podemos graficar nuestros datos de cacería.</vt:lpstr>
      <vt:lpstr>Usa la gráfica de barras para contestar esta pregunta.</vt:lpstr>
      <vt:lpstr>Usando la gráfica de barras podemos ver que un guajolote alimenta a ocho personas.</vt:lpstr>
      <vt:lpstr>PowerPoint Presentation</vt:lpstr>
      <vt:lpstr>PowerPoint Presentation</vt:lpstr>
      <vt:lpstr>¡Un róbalo alimenta dos personas!</vt:lpstr>
      <vt:lpstr>www.strongmindstudios.com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</dc:title>
  <cp:lastModifiedBy>Diana Sanchez</cp:lastModifiedBy>
  <cp:revision>22</cp:revision>
  <dcterms:modified xsi:type="dcterms:W3CDTF">2018-08-03T23:54:50Z</dcterms:modified>
</cp:coreProperties>
</file>