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8" r:id="rId1"/>
  </p:sldMasterIdLst>
  <p:sldIdLst>
    <p:sldId id="256" r:id="rId2"/>
    <p:sldId id="258" r:id="rId3"/>
    <p:sldId id="257" r:id="rId4"/>
    <p:sldId id="260" r:id="rId5"/>
    <p:sldId id="261" r:id="rId6"/>
    <p:sldId id="264" r:id="rId7"/>
    <p:sldId id="263" r:id="rId8"/>
    <p:sldId id="265" r:id="rId9"/>
    <p:sldId id="268" r:id="rId10"/>
    <p:sldId id="269" r:id="rId11"/>
    <p:sldId id="267" r:id="rId12"/>
    <p:sldId id="270" r:id="rId13"/>
    <p:sldId id="272" r:id="rId14"/>
    <p:sldId id="273" r:id="rId15"/>
    <p:sldId id="271" r:id="rId16"/>
    <p:sldId id="274" r:id="rId17"/>
    <p:sldId id="275" r:id="rId18"/>
    <p:sldId id="281" r:id="rId19"/>
    <p:sldId id="276" r:id="rId20"/>
    <p:sldId id="278" r:id="rId21"/>
    <p:sldId id="279" r:id="rId22"/>
    <p:sldId id="282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1"/>
    <p:restoredTop sz="93692"/>
  </p:normalViewPr>
  <p:slideViewPr>
    <p:cSldViewPr snapToGrid="0" snapToObjects="1">
      <p:cViewPr>
        <p:scale>
          <a:sx n="110" d="100"/>
          <a:sy n="110" d="100"/>
        </p:scale>
        <p:origin x="-200" y="-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A43475D-2112-484F-9AFB-F34A00CE4429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44A7394-E09E-AD44-8D63-49F3493C6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23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  <p:sldLayoutId id="2147483933" r:id="rId15"/>
    <p:sldLayoutId id="2147483934" r:id="rId16"/>
    <p:sldLayoutId id="2147483935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¿C</a:t>
            </a:r>
            <a:r>
              <a:rPr lang="es-ES" sz="3200" dirty="0" err="1"/>
              <a:t>ómo</a:t>
            </a:r>
            <a:r>
              <a:rPr lang="es-ES" sz="3200" dirty="0"/>
              <a:t> se llama?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C457F2A-CDCB-2E45-8B60-31140A2D2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84" y="462988"/>
            <a:ext cx="4085864" cy="204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171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inus 17"/>
          <p:cNvSpPr/>
          <p:nvPr/>
        </p:nvSpPr>
        <p:spPr>
          <a:xfrm>
            <a:off x="4135347" y="5152303"/>
            <a:ext cx="1129673" cy="219463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4104" y="2327837"/>
            <a:ext cx="3164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5    489</a:t>
            </a:r>
          </a:p>
        </p:txBody>
      </p:sp>
      <p:sp>
        <p:nvSpPr>
          <p:cNvPr id="5" name="L-Shape 4"/>
          <p:cNvSpPr/>
          <p:nvPr/>
        </p:nvSpPr>
        <p:spPr>
          <a:xfrm rot="10800000" flipH="1">
            <a:off x="3662735" y="2325179"/>
            <a:ext cx="2024010" cy="1015663"/>
          </a:xfrm>
          <a:prstGeom prst="corner">
            <a:avLst>
              <a:gd name="adj1" fmla="val 15063"/>
              <a:gd name="adj2" fmla="val 1506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8650" y="1287901"/>
            <a:ext cx="7675350" cy="49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err="1"/>
              <a:t>Tomemos</a:t>
            </a:r>
            <a:r>
              <a:rPr lang="en-US" dirty="0"/>
              <a:t> el </a:t>
            </a:r>
            <a:r>
              <a:rPr lang="en-US" dirty="0" err="1"/>
              <a:t>problema</a:t>
            </a:r>
            <a:r>
              <a:rPr lang="en-US" dirty="0"/>
              <a:t> que </a:t>
            </a:r>
            <a:r>
              <a:rPr lang="en-US" dirty="0" err="1"/>
              <a:t>acabamos</a:t>
            </a:r>
            <a:r>
              <a:rPr lang="en-US" dirty="0"/>
              <a:t> de resolver y </a:t>
            </a:r>
            <a:r>
              <a:rPr lang="en-US" dirty="0" err="1"/>
              <a:t>cambiemos</a:t>
            </a:r>
            <a:r>
              <a:rPr lang="en-US" dirty="0"/>
              <a:t> 485 </a:t>
            </a:r>
            <a:r>
              <a:rPr lang="en-US" dirty="0" err="1"/>
              <a:t>por</a:t>
            </a:r>
            <a:r>
              <a:rPr lang="en-US" dirty="0"/>
              <a:t> 489: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Donut 11"/>
          <p:cNvSpPr/>
          <p:nvPr/>
        </p:nvSpPr>
        <p:spPr>
          <a:xfrm>
            <a:off x="4445105" y="5262034"/>
            <a:ext cx="895964" cy="782637"/>
          </a:xfrm>
          <a:prstGeom prst="donut">
            <a:avLst>
              <a:gd name="adj" fmla="val 420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397609" y="4662771"/>
            <a:ext cx="782113" cy="72541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79722" y="4225545"/>
            <a:ext cx="1642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remainder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59204" y="1531097"/>
            <a:ext cx="2414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            </a:t>
            </a:r>
            <a:r>
              <a:rPr lang="en-US" sz="4800" dirty="0"/>
              <a:t>9 7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4728" y="3001046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45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3582" y="3739441"/>
            <a:ext cx="901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39</a:t>
            </a:r>
          </a:p>
        </p:txBody>
      </p:sp>
      <p:sp>
        <p:nvSpPr>
          <p:cNvPr id="8" name="Minus 7"/>
          <p:cNvSpPr/>
          <p:nvPr/>
        </p:nvSpPr>
        <p:spPr>
          <a:xfrm>
            <a:off x="3662735" y="3502110"/>
            <a:ext cx="297951" cy="258342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4083977" y="4800370"/>
            <a:ext cx="297951" cy="258342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8907" y="4338705"/>
            <a:ext cx="835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35</a:t>
            </a:r>
          </a:p>
        </p:txBody>
      </p:sp>
      <p:sp>
        <p:nvSpPr>
          <p:cNvPr id="16" name="Minus 15"/>
          <p:cNvSpPr/>
          <p:nvPr/>
        </p:nvSpPr>
        <p:spPr>
          <a:xfrm>
            <a:off x="3786269" y="3811540"/>
            <a:ext cx="1129673" cy="219463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824818" y="3329131"/>
            <a:ext cx="195209" cy="580428"/>
          </a:xfrm>
          <a:prstGeom prst="downArrow">
            <a:avLst/>
          </a:prstGeom>
          <a:solidFill>
            <a:schemeClr val="tx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13837" y="5062230"/>
            <a:ext cx="835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8650" y="6075633"/>
            <a:ext cx="7972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</a:t>
            </a:r>
            <a:r>
              <a:rPr lang="en-US" dirty="0" err="1"/>
              <a:t>cabe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48 </a:t>
            </a:r>
            <a:r>
              <a:rPr lang="en-US" dirty="0" err="1"/>
              <a:t>nueve</a:t>
            </a:r>
            <a:r>
              <a:rPr lang="en-US" dirty="0"/>
              <a:t> </a:t>
            </a:r>
            <a:r>
              <a:rPr lang="en-US" dirty="0" err="1"/>
              <a:t>veces</a:t>
            </a:r>
            <a:r>
              <a:rPr lang="en-US" dirty="0"/>
              <a:t>. Baja el 9 junto al 3. 5 </a:t>
            </a:r>
            <a:r>
              <a:rPr lang="en-US" dirty="0" err="1"/>
              <a:t>cabe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39 </a:t>
            </a:r>
            <a:r>
              <a:rPr lang="en-US" dirty="0" err="1"/>
              <a:t>siete</a:t>
            </a:r>
            <a:r>
              <a:rPr lang="en-US" dirty="0"/>
              <a:t> </a:t>
            </a:r>
            <a:r>
              <a:rPr lang="en-US" dirty="0" err="1"/>
              <a:t>veces</a:t>
            </a:r>
            <a:r>
              <a:rPr lang="en-US" dirty="0"/>
              <a:t>. 39 </a:t>
            </a:r>
            <a:r>
              <a:rPr lang="en-US" dirty="0" err="1"/>
              <a:t>menos</a:t>
            </a:r>
            <a:r>
              <a:rPr lang="en-US" dirty="0"/>
              <a:t> 35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deja</a:t>
            </a:r>
            <a:r>
              <a:rPr lang="en-US" dirty="0"/>
              <a:t> 4.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otras</a:t>
            </a:r>
            <a:r>
              <a:rPr lang="en-US" dirty="0"/>
              <a:t> palabras, el resto </a:t>
            </a:r>
            <a:r>
              <a:rPr lang="en-US" dirty="0" err="1"/>
              <a:t>es</a:t>
            </a:r>
            <a:r>
              <a:rPr lang="en-US" dirty="0"/>
              <a:t> 4.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73443" y="5371766"/>
            <a:ext cx="2511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97 y </a:t>
            </a:r>
            <a:r>
              <a:rPr lang="en-US" sz="2800" dirty="0" err="1"/>
              <a:t>sobran</a:t>
            </a:r>
            <a:r>
              <a:rPr lang="en-US" sz="2800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688804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Una </a:t>
            </a:r>
            <a:r>
              <a:rPr lang="en-US" sz="4000" b="1" dirty="0" err="1"/>
              <a:t>cosa</a:t>
            </a:r>
            <a:r>
              <a:rPr lang="en-US" sz="4000" b="1" dirty="0"/>
              <a:t> m</a:t>
            </a:r>
            <a:r>
              <a:rPr lang="es-ES" sz="4000" b="1" dirty="0" err="1"/>
              <a:t>ás</a:t>
            </a:r>
            <a:r>
              <a:rPr lang="en-US" sz="4000" b="1" dirty="0"/>
              <a:t>: </a:t>
            </a:r>
          </a:p>
          <a:p>
            <a:pPr marL="0" indent="0" algn="ctr">
              <a:buNone/>
            </a:pPr>
            <a:r>
              <a:rPr lang="en-US" sz="4000" b="1" dirty="0"/>
              <a:t>Hay m</a:t>
            </a:r>
            <a:r>
              <a:rPr lang="es-ES" sz="4000" b="1" dirty="0" err="1"/>
              <a:t>ás</a:t>
            </a:r>
            <a:r>
              <a:rPr lang="es-ES" sz="4000" b="1" dirty="0"/>
              <a:t> de una forma en que el problema te puede mostrar que debes dividir.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err="1"/>
              <a:t>Puede</a:t>
            </a:r>
            <a:r>
              <a:rPr lang="en-US" sz="3200" dirty="0"/>
              <a:t> verse as</a:t>
            </a:r>
            <a:r>
              <a:rPr lang="es-ES" sz="3200" dirty="0"/>
              <a:t>í: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Algo</a:t>
            </a:r>
            <a:r>
              <a:rPr lang="en-US" sz="3200" dirty="0"/>
              <a:t> as</a:t>
            </a:r>
            <a:r>
              <a:rPr lang="es-ES" sz="3200" dirty="0"/>
              <a:t>í como una L que se tropezó. 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-Shape 3"/>
          <p:cNvSpPr/>
          <p:nvPr/>
        </p:nvSpPr>
        <p:spPr>
          <a:xfrm rot="10800000" flipH="1">
            <a:off x="3213607" y="3000054"/>
            <a:ext cx="2928135" cy="1325366"/>
          </a:xfrm>
          <a:prstGeom prst="corner">
            <a:avLst>
              <a:gd name="adj1" fmla="val 21682"/>
              <a:gd name="adj2" fmla="val 2022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00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err="1"/>
              <a:t>Puede</a:t>
            </a:r>
            <a:r>
              <a:rPr lang="en-US" sz="3200" dirty="0"/>
              <a:t> verse as</a:t>
            </a:r>
            <a:r>
              <a:rPr lang="es-ES" sz="3200" dirty="0"/>
              <a:t>í: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Un s</a:t>
            </a:r>
            <a:r>
              <a:rPr lang="es-ES" sz="3200" dirty="0" err="1"/>
              <a:t>ímbolo</a:t>
            </a:r>
            <a:r>
              <a:rPr lang="es-ES" sz="3200" dirty="0"/>
              <a:t> de división que corresponde a una línea con un punto abajo y otro arriba. 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ivision 4"/>
          <p:cNvSpPr/>
          <p:nvPr/>
        </p:nvSpPr>
        <p:spPr>
          <a:xfrm>
            <a:off x="2996180" y="2807203"/>
            <a:ext cx="3149787" cy="1779787"/>
          </a:xfrm>
          <a:prstGeom prst="mathDivide">
            <a:avLst>
              <a:gd name="adj1" fmla="val 17645"/>
              <a:gd name="adj2" fmla="val 5880"/>
              <a:gd name="adj3" fmla="val 1176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15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Puede</a:t>
            </a:r>
            <a:r>
              <a:rPr lang="en-US" sz="3200" dirty="0"/>
              <a:t> verse as</a:t>
            </a:r>
            <a:r>
              <a:rPr lang="es-ES" sz="3200" dirty="0"/>
              <a:t>í</a:t>
            </a:r>
            <a:r>
              <a:rPr lang="en-US" sz="3200" dirty="0"/>
              <a:t>: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Como </a:t>
            </a:r>
            <a:r>
              <a:rPr lang="en-US" sz="3200" dirty="0" err="1"/>
              <a:t>una</a:t>
            </a:r>
            <a:r>
              <a:rPr lang="en-US" sz="3200" dirty="0"/>
              <a:t> diagonal.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702570" y="2683239"/>
            <a:ext cx="1469036" cy="1843790"/>
          </a:xfrm>
          <a:prstGeom prst="line">
            <a:avLst/>
          </a:prstGeom>
          <a:ln w="190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934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2072203"/>
            <a:ext cx="7675350" cy="31984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b="1" dirty="0" err="1"/>
              <a:t>Todos</a:t>
            </a:r>
            <a:r>
              <a:rPr lang="en-US" sz="6600" b="1" dirty="0"/>
              <a:t> </a:t>
            </a:r>
            <a:r>
              <a:rPr lang="en-US" sz="6600" b="1" dirty="0" err="1"/>
              <a:t>significan</a:t>
            </a:r>
            <a:r>
              <a:rPr lang="en-US" sz="6600" b="1" dirty="0"/>
              <a:t> lo </a:t>
            </a:r>
            <a:r>
              <a:rPr lang="en-US" sz="6600" b="1" dirty="0" err="1"/>
              <a:t>mismo</a:t>
            </a:r>
            <a:r>
              <a:rPr lang="en-US" sz="6600" b="1" dirty="0"/>
              <a:t>:</a:t>
            </a:r>
          </a:p>
          <a:p>
            <a:pPr marL="0" indent="0" algn="ctr">
              <a:buNone/>
            </a:pPr>
            <a:r>
              <a:rPr lang="en-US" sz="6600" b="1" dirty="0" err="1"/>
              <a:t>Dividir</a:t>
            </a:r>
            <a:r>
              <a:rPr lang="en-US" sz="6600" b="1" dirty="0"/>
              <a:t> para resolver.</a:t>
            </a:r>
          </a:p>
        </p:txBody>
      </p:sp>
    </p:spTree>
    <p:extLst>
      <p:ext uri="{BB962C8B-B14F-4D97-AF65-F5344CB8AC3E}">
        <p14:creationId xmlns:p14="http://schemas.microsoft.com/office/powerpoint/2010/main" val="1135350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cada</a:t>
            </a:r>
            <a:r>
              <a:rPr lang="en-US" sz="3200" dirty="0"/>
              <a:t> </a:t>
            </a:r>
            <a:r>
              <a:rPr lang="en-US" sz="3200" dirty="0" err="1"/>
              <a:t>problema</a:t>
            </a:r>
            <a:r>
              <a:rPr lang="en-US" sz="3200" dirty="0"/>
              <a:t> </a:t>
            </a:r>
            <a:r>
              <a:rPr lang="en-US" sz="3200" dirty="0" err="1"/>
              <a:t>tendr</a:t>
            </a:r>
            <a:r>
              <a:rPr lang="es-ES" sz="3200" dirty="0" err="1"/>
              <a:t>ás</a:t>
            </a:r>
            <a:r>
              <a:rPr lang="es-ES" sz="3200" dirty="0"/>
              <a:t> un divisor, un dividendo y un </a:t>
            </a:r>
            <a:r>
              <a:rPr lang="es-ES" sz="3200" dirty="0" err="1"/>
              <a:t>cuociente</a:t>
            </a:r>
            <a:r>
              <a:rPr lang="es-ES" sz="3200" dirty="0"/>
              <a:t>: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6E92C73-AF78-EC48-86DF-43BB91CDB2D0}"/>
              </a:ext>
            </a:extLst>
          </p:cNvPr>
          <p:cNvSpPr/>
          <p:nvPr/>
        </p:nvSpPr>
        <p:spPr>
          <a:xfrm>
            <a:off x="1187532" y="2945081"/>
            <a:ext cx="6519554" cy="3366818"/>
          </a:xfrm>
          <a:prstGeom prst="rect">
            <a:avLst/>
          </a:prstGeom>
          <a:solidFill>
            <a:srgbClr val="B4D2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2A66693-7E0D-FA47-BA96-7D4431D2B7BD}"/>
              </a:ext>
            </a:extLst>
          </p:cNvPr>
          <p:cNvSpPr txBox="1"/>
          <p:nvPr/>
        </p:nvSpPr>
        <p:spPr>
          <a:xfrm>
            <a:off x="2244436" y="3550722"/>
            <a:ext cx="49045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           97 </a:t>
            </a:r>
          </a:p>
          <a:p>
            <a:r>
              <a:rPr lang="en-US" sz="6600" b="1" dirty="0">
                <a:solidFill>
                  <a:schemeClr val="bg1"/>
                </a:solidFill>
              </a:rPr>
              <a:t>   5    485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7028F22B-D194-6240-A282-B66C425770BE}"/>
              </a:ext>
            </a:extLst>
          </p:cNvPr>
          <p:cNvCxnSpPr/>
          <p:nvPr/>
        </p:nvCxnSpPr>
        <p:spPr>
          <a:xfrm>
            <a:off x="3633849" y="4714506"/>
            <a:ext cx="0" cy="8648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BBB2DE3-A4D5-A64B-AC0B-A283F4EFB1F7}"/>
              </a:ext>
            </a:extLst>
          </p:cNvPr>
          <p:cNvCxnSpPr/>
          <p:nvPr/>
        </p:nvCxnSpPr>
        <p:spPr>
          <a:xfrm>
            <a:off x="3633848" y="4714505"/>
            <a:ext cx="180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4B27B3D-C246-6741-8C53-8C331088D589}"/>
              </a:ext>
            </a:extLst>
          </p:cNvPr>
          <p:cNvSpPr txBox="1"/>
          <p:nvPr/>
        </p:nvSpPr>
        <p:spPr>
          <a:xfrm>
            <a:off x="4239490" y="3491345"/>
            <a:ext cx="163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QUOTIENT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7779AF7-E402-354D-A877-78D857E721EC}"/>
              </a:ext>
            </a:extLst>
          </p:cNvPr>
          <p:cNvSpPr txBox="1"/>
          <p:nvPr/>
        </p:nvSpPr>
        <p:spPr>
          <a:xfrm>
            <a:off x="4239491" y="5580562"/>
            <a:ext cx="163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DIVIDEND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A227318-FDE6-AA4E-821D-F3C89908E741}"/>
              </a:ext>
            </a:extLst>
          </p:cNvPr>
          <p:cNvSpPr txBox="1"/>
          <p:nvPr/>
        </p:nvSpPr>
        <p:spPr>
          <a:xfrm>
            <a:off x="2600696" y="5580562"/>
            <a:ext cx="163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Divisor</a:t>
            </a:r>
          </a:p>
        </p:txBody>
      </p:sp>
    </p:spTree>
    <p:extLst>
      <p:ext uri="{BB962C8B-B14F-4D97-AF65-F5344CB8AC3E}">
        <p14:creationId xmlns:p14="http://schemas.microsoft.com/office/powerpoint/2010/main" val="1892586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EF9DBBC-1EF8-7F4D-8340-7C384DF75352}"/>
              </a:ext>
            </a:extLst>
          </p:cNvPr>
          <p:cNvSpPr/>
          <p:nvPr/>
        </p:nvSpPr>
        <p:spPr>
          <a:xfrm>
            <a:off x="1187532" y="1888177"/>
            <a:ext cx="6519554" cy="3366818"/>
          </a:xfrm>
          <a:prstGeom prst="rect">
            <a:avLst/>
          </a:prstGeom>
          <a:solidFill>
            <a:srgbClr val="B4D2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80584ED-B7D3-BE4C-A2D7-729511B93385}"/>
              </a:ext>
            </a:extLst>
          </p:cNvPr>
          <p:cNvSpPr txBox="1"/>
          <p:nvPr/>
        </p:nvSpPr>
        <p:spPr>
          <a:xfrm>
            <a:off x="1995054" y="3001261"/>
            <a:ext cx="49045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   485/5 = 97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7C75381-A11C-1E4B-9099-3686533166F3}"/>
              </a:ext>
            </a:extLst>
          </p:cNvPr>
          <p:cNvSpPr txBox="1"/>
          <p:nvPr/>
        </p:nvSpPr>
        <p:spPr>
          <a:xfrm>
            <a:off x="5278581" y="2273054"/>
            <a:ext cx="163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Cuociente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C6F13D8-AB3E-DF45-9838-86745708610B}"/>
              </a:ext>
            </a:extLst>
          </p:cNvPr>
          <p:cNvSpPr txBox="1"/>
          <p:nvPr/>
        </p:nvSpPr>
        <p:spPr>
          <a:xfrm>
            <a:off x="2808513" y="2260053"/>
            <a:ext cx="163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Dividendo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8F33EF3-E3C8-BB4E-B789-EF29DCE30453}"/>
              </a:ext>
            </a:extLst>
          </p:cNvPr>
          <p:cNvSpPr txBox="1"/>
          <p:nvPr/>
        </p:nvSpPr>
        <p:spPr>
          <a:xfrm>
            <a:off x="4085112" y="4526788"/>
            <a:ext cx="163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Divisor</a:t>
            </a:r>
          </a:p>
        </p:txBody>
      </p:sp>
      <p:sp>
        <p:nvSpPr>
          <p:cNvPr id="22" name="Down Arrow 21">
            <a:extLst>
              <a:ext uri="{FF2B5EF4-FFF2-40B4-BE49-F238E27FC236}">
                <a16:creationId xmlns:a16="http://schemas.microsoft.com/office/drawing/2014/main" xmlns="" id="{00560D1C-5987-0145-A455-3A659C32B70B}"/>
              </a:ext>
            </a:extLst>
          </p:cNvPr>
          <p:cNvSpPr/>
          <p:nvPr/>
        </p:nvSpPr>
        <p:spPr>
          <a:xfrm>
            <a:off x="3313216" y="2756011"/>
            <a:ext cx="201881" cy="392292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xmlns="" id="{A454D3C5-4ECE-9A41-B7D8-787FCB64E063}"/>
              </a:ext>
            </a:extLst>
          </p:cNvPr>
          <p:cNvSpPr/>
          <p:nvPr/>
        </p:nvSpPr>
        <p:spPr>
          <a:xfrm>
            <a:off x="5807034" y="2779762"/>
            <a:ext cx="201881" cy="392292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>
            <a:extLst>
              <a:ext uri="{FF2B5EF4-FFF2-40B4-BE49-F238E27FC236}">
                <a16:creationId xmlns:a16="http://schemas.microsoft.com/office/drawing/2014/main" xmlns="" id="{8D62A37C-5FA7-DD44-BC5E-CC575234A05F}"/>
              </a:ext>
            </a:extLst>
          </p:cNvPr>
          <p:cNvSpPr/>
          <p:nvPr/>
        </p:nvSpPr>
        <p:spPr>
          <a:xfrm rot="10800000">
            <a:off x="4405746" y="4121674"/>
            <a:ext cx="201881" cy="392292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47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EF9DBBC-1EF8-7F4D-8340-7C384DF75352}"/>
              </a:ext>
            </a:extLst>
          </p:cNvPr>
          <p:cNvSpPr/>
          <p:nvPr/>
        </p:nvSpPr>
        <p:spPr>
          <a:xfrm>
            <a:off x="1187532" y="1888177"/>
            <a:ext cx="6519554" cy="3366818"/>
          </a:xfrm>
          <a:prstGeom prst="rect">
            <a:avLst/>
          </a:prstGeom>
          <a:solidFill>
            <a:srgbClr val="B4D2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80584ED-B7D3-BE4C-A2D7-729511B93385}"/>
              </a:ext>
            </a:extLst>
          </p:cNvPr>
          <p:cNvSpPr txBox="1"/>
          <p:nvPr/>
        </p:nvSpPr>
        <p:spPr>
          <a:xfrm>
            <a:off x="1745671" y="3001261"/>
            <a:ext cx="49045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   485÷5 = 97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7C75381-A11C-1E4B-9099-3686533166F3}"/>
              </a:ext>
            </a:extLst>
          </p:cNvPr>
          <p:cNvSpPr txBox="1"/>
          <p:nvPr/>
        </p:nvSpPr>
        <p:spPr>
          <a:xfrm>
            <a:off x="5278581" y="2273054"/>
            <a:ext cx="163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Quotient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C6F13D8-AB3E-DF45-9838-86745708610B}"/>
              </a:ext>
            </a:extLst>
          </p:cNvPr>
          <p:cNvSpPr txBox="1"/>
          <p:nvPr/>
        </p:nvSpPr>
        <p:spPr>
          <a:xfrm>
            <a:off x="2808513" y="2260053"/>
            <a:ext cx="163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Dividend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8F33EF3-E3C8-BB4E-B789-EF29DCE30453}"/>
              </a:ext>
            </a:extLst>
          </p:cNvPr>
          <p:cNvSpPr txBox="1"/>
          <p:nvPr/>
        </p:nvSpPr>
        <p:spPr>
          <a:xfrm>
            <a:off x="4085112" y="4526788"/>
            <a:ext cx="1638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Divisor</a:t>
            </a:r>
          </a:p>
        </p:txBody>
      </p:sp>
      <p:sp>
        <p:nvSpPr>
          <p:cNvPr id="22" name="Down Arrow 21">
            <a:extLst>
              <a:ext uri="{FF2B5EF4-FFF2-40B4-BE49-F238E27FC236}">
                <a16:creationId xmlns:a16="http://schemas.microsoft.com/office/drawing/2014/main" xmlns="" id="{00560D1C-5987-0145-A455-3A659C32B70B}"/>
              </a:ext>
            </a:extLst>
          </p:cNvPr>
          <p:cNvSpPr/>
          <p:nvPr/>
        </p:nvSpPr>
        <p:spPr>
          <a:xfrm>
            <a:off x="3313216" y="2756011"/>
            <a:ext cx="201881" cy="392292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xmlns="" id="{A454D3C5-4ECE-9A41-B7D8-787FCB64E063}"/>
              </a:ext>
            </a:extLst>
          </p:cNvPr>
          <p:cNvSpPr/>
          <p:nvPr/>
        </p:nvSpPr>
        <p:spPr>
          <a:xfrm>
            <a:off x="5807034" y="2779762"/>
            <a:ext cx="201881" cy="392292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>
            <a:extLst>
              <a:ext uri="{FF2B5EF4-FFF2-40B4-BE49-F238E27FC236}">
                <a16:creationId xmlns:a16="http://schemas.microsoft.com/office/drawing/2014/main" xmlns="" id="{8D62A37C-5FA7-DD44-BC5E-CC575234A05F}"/>
              </a:ext>
            </a:extLst>
          </p:cNvPr>
          <p:cNvSpPr/>
          <p:nvPr/>
        </p:nvSpPr>
        <p:spPr>
          <a:xfrm rot="10800000">
            <a:off x="4405746" y="4121674"/>
            <a:ext cx="201881" cy="392292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58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64672"/>
            <a:ext cx="767535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 err="1"/>
              <a:t>Notar</a:t>
            </a:r>
            <a:r>
              <a:rPr lang="es-ES" sz="4400" b="1" dirty="0" err="1"/>
              <a:t>ás</a:t>
            </a:r>
            <a:r>
              <a:rPr lang="es-ES" sz="4400" b="1" dirty="0"/>
              <a:t> que cuando se usan los símbolos de </a:t>
            </a:r>
            <a:r>
              <a:rPr lang="en-US" sz="4400" b="1" dirty="0"/>
              <a:t>/ o ÷,el dividend </a:t>
            </a:r>
            <a:r>
              <a:rPr lang="en-US" sz="4400" b="1" dirty="0" err="1"/>
              <a:t>es</a:t>
            </a:r>
            <a:r>
              <a:rPr lang="en-US" sz="4400" b="1" dirty="0"/>
              <a:t> el primer n</a:t>
            </a:r>
            <a:r>
              <a:rPr lang="es-ES" sz="4400" b="1" dirty="0" err="1"/>
              <a:t>úmero</a:t>
            </a:r>
            <a:r>
              <a:rPr lang="es-ES" sz="4400" b="1" dirty="0"/>
              <a:t> en el problema y el divisor es el segundo.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6286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892" y="2460743"/>
            <a:ext cx="6588216" cy="330117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solidFill>
                <a:sysClr val="windowText" lastClr="000000"/>
              </a:solidFill>
            </a:endParaRPr>
          </a:p>
          <a:p>
            <a:pPr marL="0" indent="0" algn="ctr">
              <a:buNone/>
            </a:pPr>
            <a:r>
              <a:rPr lang="en-US" sz="5400" b="1" dirty="0" err="1">
                <a:solidFill>
                  <a:sysClr val="windowText" lastClr="000000"/>
                </a:solidFill>
              </a:rPr>
              <a:t>Entendiendo</a:t>
            </a:r>
            <a:r>
              <a:rPr lang="en-US" sz="5400" b="1" dirty="0">
                <a:solidFill>
                  <a:sysClr val="windowText" lastClr="000000"/>
                </a:solidFill>
              </a:rPr>
              <a:t> </a:t>
            </a:r>
            <a:r>
              <a:rPr lang="en-US" sz="5400" b="1" dirty="0" err="1">
                <a:solidFill>
                  <a:sysClr val="windowText" lastClr="000000"/>
                </a:solidFill>
              </a:rPr>
              <a:t>los</a:t>
            </a:r>
            <a:r>
              <a:rPr lang="en-US" sz="5400" b="1" dirty="0">
                <a:solidFill>
                  <a:sysClr val="windowText" lastClr="000000"/>
                </a:solidFill>
              </a:rPr>
              <a:t> t</a:t>
            </a:r>
            <a:r>
              <a:rPr lang="es-ES" sz="5400" b="1" dirty="0" err="1">
                <a:solidFill>
                  <a:sysClr val="windowText" lastClr="000000"/>
                </a:solidFill>
              </a:rPr>
              <a:t>érminos</a:t>
            </a:r>
            <a:r>
              <a:rPr lang="es-ES" sz="5400" b="1" dirty="0">
                <a:solidFill>
                  <a:sysClr val="windowText" lastClr="000000"/>
                </a:solidFill>
              </a:rPr>
              <a:t> de la división</a:t>
            </a:r>
            <a:endParaRPr lang="en-US" sz="54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1335084"/>
            <a:ext cx="7886700" cy="4972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¡</a:t>
            </a:r>
            <a:r>
              <a:rPr lang="en-US" sz="3200" dirty="0" err="1"/>
              <a:t>Conocer</a:t>
            </a:r>
            <a:r>
              <a:rPr lang="en-US" sz="3200" dirty="0"/>
              <a:t> </a:t>
            </a:r>
            <a:r>
              <a:rPr lang="en-US" sz="3200" dirty="0" err="1"/>
              <a:t>los</a:t>
            </a:r>
            <a:r>
              <a:rPr lang="en-US" sz="3200" dirty="0"/>
              <a:t> t</a:t>
            </a:r>
            <a:r>
              <a:rPr lang="es-ES" sz="3200" dirty="0" err="1"/>
              <a:t>érminos</a:t>
            </a:r>
            <a:r>
              <a:rPr lang="es-ES" sz="3200" dirty="0"/>
              <a:t> básicos de la división es muy importante!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26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615" y="1837500"/>
            <a:ext cx="767535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Sin embargo, </a:t>
            </a:r>
            <a:r>
              <a:rPr lang="en-US" sz="4800" b="1" dirty="0" err="1"/>
              <a:t>cuando</a:t>
            </a:r>
            <a:r>
              <a:rPr lang="en-US" sz="4800" b="1" dirty="0"/>
              <a:t> el </a:t>
            </a:r>
            <a:r>
              <a:rPr lang="en-US" sz="4800" b="1" dirty="0" err="1"/>
              <a:t>problema</a:t>
            </a:r>
            <a:r>
              <a:rPr lang="en-US" sz="4800" b="1" dirty="0"/>
              <a:t> </a:t>
            </a:r>
            <a:r>
              <a:rPr lang="en-US" sz="4800" b="1" dirty="0" err="1"/>
              <a:t>usa</a:t>
            </a:r>
            <a:r>
              <a:rPr lang="en-US" sz="4800" b="1" dirty="0"/>
              <a:t> el s</a:t>
            </a:r>
            <a:r>
              <a:rPr lang="es-ES" sz="4800" b="1" dirty="0" err="1"/>
              <a:t>ímbolo</a:t>
            </a:r>
            <a:r>
              <a:rPr lang="es-ES" sz="4800" b="1" dirty="0"/>
              <a:t>             </a:t>
            </a:r>
          </a:p>
          <a:p>
            <a:pPr marL="0" indent="0" algn="ctr">
              <a:buNone/>
            </a:pPr>
            <a:r>
              <a:rPr lang="es-ES" sz="4800" b="1" dirty="0"/>
              <a:t>                , </a:t>
            </a:r>
            <a:r>
              <a:rPr lang="en-US" sz="4800" b="1" dirty="0"/>
              <a:t>el divisor </a:t>
            </a:r>
            <a:r>
              <a:rPr lang="en-US" sz="4800" b="1" dirty="0" err="1"/>
              <a:t>es</a:t>
            </a:r>
            <a:r>
              <a:rPr lang="en-US" sz="4800" b="1" dirty="0"/>
              <a:t> el primer n</a:t>
            </a:r>
            <a:r>
              <a:rPr lang="es-ES" sz="4800" b="1" dirty="0" err="1"/>
              <a:t>úmero</a:t>
            </a:r>
            <a:r>
              <a:rPr lang="es-ES" sz="4800" b="1" dirty="0"/>
              <a:t> en el problema y el dividendo es el segundo. </a:t>
            </a:r>
            <a:endParaRPr lang="en-US" sz="4800" b="1" dirty="0"/>
          </a:p>
        </p:txBody>
      </p:sp>
      <p:sp>
        <p:nvSpPr>
          <p:cNvPr id="4" name="L-Shape 3"/>
          <p:cNvSpPr/>
          <p:nvPr/>
        </p:nvSpPr>
        <p:spPr>
          <a:xfrm rot="10800000" flipH="1">
            <a:off x="2309347" y="3391863"/>
            <a:ext cx="1212351" cy="493159"/>
          </a:xfrm>
          <a:prstGeom prst="corner">
            <a:avLst>
              <a:gd name="adj1" fmla="val 22917"/>
              <a:gd name="adj2" fmla="val 270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999" y="1290367"/>
            <a:ext cx="76753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Aseg</a:t>
            </a:r>
            <a:r>
              <a:rPr lang="es-ES" dirty="0" err="1"/>
              <a:t>úrate</a:t>
            </a:r>
            <a:r>
              <a:rPr lang="es-ES" dirty="0"/>
              <a:t> de que no estés confundiendo el divisor con el dividendo</a:t>
            </a:r>
            <a:r>
              <a:rPr lang="en-US" dirty="0"/>
              <a:t>. </a:t>
            </a:r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ayudar</a:t>
            </a:r>
            <a:r>
              <a:rPr lang="es-ES" dirty="0"/>
              <a:t>á a prevenir problemas fácilmente evitables: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6D7545C-7B95-3240-B1F6-4A7856BAB055}"/>
              </a:ext>
            </a:extLst>
          </p:cNvPr>
          <p:cNvSpPr/>
          <p:nvPr/>
        </p:nvSpPr>
        <p:spPr>
          <a:xfrm>
            <a:off x="1413163" y="2615930"/>
            <a:ext cx="6519554" cy="3366818"/>
          </a:xfrm>
          <a:prstGeom prst="rect">
            <a:avLst/>
          </a:prstGeom>
          <a:solidFill>
            <a:srgbClr val="B4D2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1CCD7FE-8A14-414F-9445-D493EA065781}"/>
              </a:ext>
            </a:extLst>
          </p:cNvPr>
          <p:cNvSpPr txBox="1"/>
          <p:nvPr/>
        </p:nvSpPr>
        <p:spPr>
          <a:xfrm>
            <a:off x="1805048" y="3028093"/>
            <a:ext cx="490450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Dividendo</a:t>
            </a:r>
            <a:r>
              <a:rPr lang="en-US" b="1" dirty="0">
                <a:solidFill>
                  <a:schemeClr val="bg1"/>
                </a:solidFill>
              </a:rPr>
              <a:t> 1º,</a:t>
            </a:r>
          </a:p>
          <a:p>
            <a:r>
              <a:rPr lang="en-US" b="1" dirty="0">
                <a:solidFill>
                  <a:schemeClr val="bg1"/>
                </a:solidFill>
              </a:rPr>
              <a:t>Divisor 2º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Divisor 1º,</a:t>
            </a:r>
          </a:p>
          <a:p>
            <a:r>
              <a:rPr lang="en-US" b="1" dirty="0" err="1">
                <a:solidFill>
                  <a:schemeClr val="bg1"/>
                </a:solidFill>
              </a:rPr>
              <a:t>Dividendo</a:t>
            </a:r>
            <a:r>
              <a:rPr lang="en-US" b="1" dirty="0">
                <a:solidFill>
                  <a:schemeClr val="bg1"/>
                </a:solidFill>
              </a:rPr>
              <a:t> 2º</a:t>
            </a: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1939744A-A8C1-3043-A3B1-1CFCD78AF636}"/>
              </a:ext>
            </a:extLst>
          </p:cNvPr>
          <p:cNvCxnSpPr>
            <a:cxnSpLocks/>
          </p:cNvCxnSpPr>
          <p:nvPr/>
        </p:nvCxnSpPr>
        <p:spPr>
          <a:xfrm>
            <a:off x="1698173" y="4299339"/>
            <a:ext cx="60564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BD67F59-7638-D243-8D8E-309A582D4C4A}"/>
              </a:ext>
            </a:extLst>
          </p:cNvPr>
          <p:cNvSpPr txBox="1"/>
          <p:nvPr/>
        </p:nvSpPr>
        <p:spPr>
          <a:xfrm>
            <a:off x="3156423" y="3144221"/>
            <a:ext cx="2223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   485÷5 = 97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063CA65-4178-2B48-B84E-13949BF9D08B}"/>
              </a:ext>
            </a:extLst>
          </p:cNvPr>
          <p:cNvSpPr txBox="1"/>
          <p:nvPr/>
        </p:nvSpPr>
        <p:spPr>
          <a:xfrm>
            <a:off x="5293884" y="3144221"/>
            <a:ext cx="2223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   485/5 = 97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1C9AC94F-A7CA-1C4F-AE5C-F205B37B00E3}"/>
              </a:ext>
            </a:extLst>
          </p:cNvPr>
          <p:cNvSpPr txBox="1"/>
          <p:nvPr/>
        </p:nvSpPr>
        <p:spPr>
          <a:xfrm>
            <a:off x="3822189" y="4493368"/>
            <a:ext cx="4904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            97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   5    485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5A019ECB-7975-9A4D-8B0C-E5A52D35F832}"/>
              </a:ext>
            </a:extLst>
          </p:cNvPr>
          <p:cNvCxnSpPr/>
          <p:nvPr/>
        </p:nvCxnSpPr>
        <p:spPr>
          <a:xfrm flipV="1">
            <a:off x="4536374" y="5094514"/>
            <a:ext cx="0" cy="4760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F101C648-3A6F-E246-8472-85CF73361345}"/>
              </a:ext>
            </a:extLst>
          </p:cNvPr>
          <p:cNvCxnSpPr/>
          <p:nvPr/>
        </p:nvCxnSpPr>
        <p:spPr>
          <a:xfrm>
            <a:off x="4536374" y="5094514"/>
            <a:ext cx="97377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2963AAC-F868-7A40-A2AF-99220B6153BB}"/>
              </a:ext>
            </a:extLst>
          </p:cNvPr>
          <p:cNvSpPr txBox="1"/>
          <p:nvPr/>
        </p:nvSpPr>
        <p:spPr>
          <a:xfrm>
            <a:off x="4566432" y="2878951"/>
            <a:ext cx="1638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>
                <a:solidFill>
                  <a:schemeClr val="bg1"/>
                </a:solidFill>
              </a:rPr>
              <a:t>Cuociente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49393E6-AC42-1D47-AEFE-A9DF0FFC649B}"/>
              </a:ext>
            </a:extLst>
          </p:cNvPr>
          <p:cNvSpPr txBox="1"/>
          <p:nvPr/>
        </p:nvSpPr>
        <p:spPr>
          <a:xfrm>
            <a:off x="3437904" y="2878951"/>
            <a:ext cx="1638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>
                <a:solidFill>
                  <a:schemeClr val="bg1"/>
                </a:solidFill>
              </a:rPr>
              <a:t>Dividendo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66E284A-68FA-2A46-B901-6844E6D72DD5}"/>
              </a:ext>
            </a:extLst>
          </p:cNvPr>
          <p:cNvSpPr txBox="1"/>
          <p:nvPr/>
        </p:nvSpPr>
        <p:spPr>
          <a:xfrm>
            <a:off x="4073236" y="3765095"/>
            <a:ext cx="1638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Divisor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AD2E84C-4E1D-4A40-8CE7-C01FA486EBAF}"/>
              </a:ext>
            </a:extLst>
          </p:cNvPr>
          <p:cNvSpPr txBox="1"/>
          <p:nvPr/>
        </p:nvSpPr>
        <p:spPr>
          <a:xfrm>
            <a:off x="6626520" y="2878951"/>
            <a:ext cx="1638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>
                <a:solidFill>
                  <a:schemeClr val="bg1"/>
                </a:solidFill>
              </a:rPr>
              <a:t>Cuociente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C3EBFE6-A966-A047-80C6-2E971C234886}"/>
              </a:ext>
            </a:extLst>
          </p:cNvPr>
          <p:cNvSpPr txBox="1"/>
          <p:nvPr/>
        </p:nvSpPr>
        <p:spPr>
          <a:xfrm>
            <a:off x="5497992" y="2878951"/>
            <a:ext cx="1638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>
                <a:solidFill>
                  <a:schemeClr val="bg1"/>
                </a:solidFill>
              </a:rPr>
              <a:t>Dividendo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076BDC1-6B30-974D-B8DC-AEB0876EE324}"/>
              </a:ext>
            </a:extLst>
          </p:cNvPr>
          <p:cNvSpPr txBox="1"/>
          <p:nvPr/>
        </p:nvSpPr>
        <p:spPr>
          <a:xfrm>
            <a:off x="6133324" y="3765095"/>
            <a:ext cx="1638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Divisor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2578960-5BFE-A240-AA8F-73B5898060CE}"/>
              </a:ext>
            </a:extLst>
          </p:cNvPr>
          <p:cNvSpPr txBox="1"/>
          <p:nvPr/>
        </p:nvSpPr>
        <p:spPr>
          <a:xfrm>
            <a:off x="5789594" y="4708912"/>
            <a:ext cx="1638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>
                <a:solidFill>
                  <a:schemeClr val="bg1"/>
                </a:solidFill>
              </a:rPr>
              <a:t>Cuociente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1375E29C-8CD9-8B45-A1A1-DF5C4AFD6A94}"/>
              </a:ext>
            </a:extLst>
          </p:cNvPr>
          <p:cNvSpPr txBox="1"/>
          <p:nvPr/>
        </p:nvSpPr>
        <p:spPr>
          <a:xfrm>
            <a:off x="5787081" y="5238737"/>
            <a:ext cx="1638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>
                <a:solidFill>
                  <a:schemeClr val="bg1"/>
                </a:solidFill>
              </a:rPr>
              <a:t>Dividendo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CF890F2-C6EC-C942-90AE-4F3EE7EE69A7}"/>
              </a:ext>
            </a:extLst>
          </p:cNvPr>
          <p:cNvSpPr txBox="1"/>
          <p:nvPr/>
        </p:nvSpPr>
        <p:spPr>
          <a:xfrm>
            <a:off x="3892180" y="4708912"/>
            <a:ext cx="1638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Divisor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84DCCCFE-9777-1542-A4C4-0F24C30B6328}"/>
              </a:ext>
            </a:extLst>
          </p:cNvPr>
          <p:cNvCxnSpPr/>
          <p:nvPr/>
        </p:nvCxnSpPr>
        <p:spPr>
          <a:xfrm>
            <a:off x="3822189" y="3088758"/>
            <a:ext cx="0" cy="1435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80D5BC3E-EB2B-CD40-A04E-2345FA54A67F}"/>
              </a:ext>
            </a:extLst>
          </p:cNvPr>
          <p:cNvCxnSpPr/>
          <p:nvPr/>
        </p:nvCxnSpPr>
        <p:spPr>
          <a:xfrm>
            <a:off x="4968733" y="3090056"/>
            <a:ext cx="0" cy="1435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80169AD1-FE6F-DB44-AABB-39FB45539409}"/>
              </a:ext>
            </a:extLst>
          </p:cNvPr>
          <p:cNvCxnSpPr>
            <a:cxnSpLocks/>
          </p:cNvCxnSpPr>
          <p:nvPr/>
        </p:nvCxnSpPr>
        <p:spPr>
          <a:xfrm flipV="1">
            <a:off x="4362677" y="3651494"/>
            <a:ext cx="0" cy="1549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E835A323-546D-5D4B-8348-1ED1DDD2EBD8}"/>
              </a:ext>
            </a:extLst>
          </p:cNvPr>
          <p:cNvCxnSpPr/>
          <p:nvPr/>
        </p:nvCxnSpPr>
        <p:spPr>
          <a:xfrm>
            <a:off x="5938069" y="3110023"/>
            <a:ext cx="0" cy="1435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48419808-BCC4-C24E-981B-A66E5022E7DF}"/>
              </a:ext>
            </a:extLst>
          </p:cNvPr>
          <p:cNvCxnSpPr/>
          <p:nvPr/>
        </p:nvCxnSpPr>
        <p:spPr>
          <a:xfrm>
            <a:off x="7084613" y="3111321"/>
            <a:ext cx="0" cy="1435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711D3ADC-3DD8-F646-B30B-8907859426BA}"/>
              </a:ext>
            </a:extLst>
          </p:cNvPr>
          <p:cNvCxnSpPr>
            <a:cxnSpLocks/>
          </p:cNvCxnSpPr>
          <p:nvPr/>
        </p:nvCxnSpPr>
        <p:spPr>
          <a:xfrm flipV="1">
            <a:off x="6414760" y="3646179"/>
            <a:ext cx="0" cy="1549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79EE826F-A53E-264D-A39C-F59F9452A82E}"/>
              </a:ext>
            </a:extLst>
          </p:cNvPr>
          <p:cNvCxnSpPr/>
          <p:nvPr/>
        </p:nvCxnSpPr>
        <p:spPr>
          <a:xfrm>
            <a:off x="4236860" y="4965405"/>
            <a:ext cx="0" cy="1435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4DA3E2AB-7F56-534A-97C0-8AB77DEEBD7A}"/>
              </a:ext>
            </a:extLst>
          </p:cNvPr>
          <p:cNvCxnSpPr>
            <a:cxnSpLocks/>
          </p:cNvCxnSpPr>
          <p:nvPr/>
        </p:nvCxnSpPr>
        <p:spPr>
          <a:xfrm flipH="1">
            <a:off x="5578909" y="4839717"/>
            <a:ext cx="13312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61B4CA2A-B924-B24C-BB8B-45975CBF1BCB}"/>
              </a:ext>
            </a:extLst>
          </p:cNvPr>
          <p:cNvCxnSpPr>
            <a:cxnSpLocks/>
          </p:cNvCxnSpPr>
          <p:nvPr/>
        </p:nvCxnSpPr>
        <p:spPr>
          <a:xfrm flipH="1">
            <a:off x="5600174" y="5376662"/>
            <a:ext cx="13312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106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999" y="1290367"/>
            <a:ext cx="767535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Aseg</a:t>
            </a:r>
            <a:r>
              <a:rPr lang="es-ES" dirty="0" err="1"/>
              <a:t>úrate</a:t>
            </a:r>
            <a:r>
              <a:rPr lang="es-ES" dirty="0"/>
              <a:t> de que no estés confundiendo el divisor con el dividendo</a:t>
            </a:r>
            <a:r>
              <a:rPr lang="en-US" dirty="0"/>
              <a:t>. </a:t>
            </a:r>
            <a:r>
              <a:rPr lang="en-US" dirty="0" err="1"/>
              <a:t>Esto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ayudar</a:t>
            </a:r>
            <a:r>
              <a:rPr lang="es-ES" dirty="0"/>
              <a:t>á a prevenir problemas fácilmente evitables: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568" y="2423571"/>
            <a:ext cx="6468211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81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272" y="1068512"/>
            <a:ext cx="7868078" cy="5108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Vis</a:t>
            </a:r>
            <a:r>
              <a:rPr lang="es-ES" sz="4800" dirty="0" err="1"/>
              <a:t>ítanos</a:t>
            </a:r>
            <a:r>
              <a:rPr lang="es-ES" sz="4800" dirty="0"/>
              <a:t> </a:t>
            </a:r>
            <a:r>
              <a:rPr lang="en-US" sz="4800" dirty="0"/>
              <a:t>                         </a:t>
            </a:r>
            <a:r>
              <a:rPr lang="en-US" sz="4800" dirty="0" err="1"/>
              <a:t>en</a:t>
            </a:r>
            <a:r>
              <a:rPr lang="en-US" sz="4800" dirty="0"/>
              <a:t> </a:t>
            </a:r>
          </a:p>
          <a:p>
            <a:pPr marL="0" indent="0" algn="ctr">
              <a:buNone/>
            </a:pPr>
            <a:r>
              <a:rPr lang="en-US" sz="4800" dirty="0" err="1"/>
              <a:t>www.strongmindstudios.com</a:t>
            </a:r>
            <a:endParaRPr lang="en-US" sz="4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443D379-28F7-CA42-ADA8-4F03DBE2D4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460" y="1932974"/>
            <a:ext cx="2615879" cy="130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9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548223"/>
            <a:ext cx="767535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b="1" dirty="0" smtClean="0"/>
              <a:t>DIVIDEND:</a:t>
            </a:r>
            <a:endParaRPr lang="en-US" sz="4800" b="1" dirty="0"/>
          </a:p>
          <a:p>
            <a:pPr marL="0" indent="0" algn="ctr">
              <a:buNone/>
            </a:pPr>
            <a:r>
              <a:rPr lang="en-US" sz="4800" b="1" dirty="0"/>
              <a:t>El n</a:t>
            </a:r>
            <a:r>
              <a:rPr lang="es-ES" sz="4800" b="1" dirty="0" err="1"/>
              <a:t>úmero</a:t>
            </a:r>
            <a:r>
              <a:rPr lang="es-ES" sz="4800" b="1" dirty="0"/>
              <a:t> que está siendo dividido se llama el </a:t>
            </a:r>
            <a:r>
              <a:rPr lang="es-ES" sz="4800" b="1" dirty="0" err="1" smtClean="0"/>
              <a:t>dividend</a:t>
            </a:r>
            <a:r>
              <a:rPr lang="es-ES" sz="4800" b="1" dirty="0" smtClean="0"/>
              <a:t>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626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4756935"/>
            <a:ext cx="7675350" cy="13767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6000" dirty="0" err="1"/>
              <a:t>En</a:t>
            </a:r>
            <a:r>
              <a:rPr lang="en-US" sz="16000" dirty="0"/>
              <a:t> </a:t>
            </a:r>
            <a:r>
              <a:rPr lang="en-US" sz="16000" dirty="0" err="1"/>
              <a:t>este</a:t>
            </a:r>
            <a:r>
              <a:rPr lang="en-US" sz="16000" dirty="0"/>
              <a:t> </a:t>
            </a:r>
            <a:r>
              <a:rPr lang="en-US" sz="16000" dirty="0" err="1"/>
              <a:t>problema</a:t>
            </a:r>
            <a:r>
              <a:rPr lang="en-US" sz="16000" dirty="0"/>
              <a:t>, 485 </a:t>
            </a:r>
            <a:r>
              <a:rPr lang="en-US" sz="16000" dirty="0" err="1"/>
              <a:t>est</a:t>
            </a:r>
            <a:r>
              <a:rPr lang="es-ES" sz="16000" dirty="0"/>
              <a:t>á siendo dividido por</a:t>
            </a:r>
            <a:r>
              <a:rPr lang="en-US" sz="16000" dirty="0"/>
              <a:t> 5. </a:t>
            </a:r>
            <a:r>
              <a:rPr lang="en-US" sz="16000" dirty="0" err="1"/>
              <a:t>Entonces</a:t>
            </a:r>
            <a:r>
              <a:rPr lang="en-US" sz="16000" dirty="0"/>
              <a:t> </a:t>
            </a:r>
            <a:r>
              <a:rPr lang="en-US" sz="16000" dirty="0" smtClean="0"/>
              <a:t>el DIVIDEND </a:t>
            </a:r>
            <a:r>
              <a:rPr lang="en-US" sz="16000" dirty="0" err="1"/>
              <a:t>es</a:t>
            </a:r>
            <a:r>
              <a:rPr lang="en-US" sz="16000" dirty="0"/>
              <a:t> 485.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24036" y="2434975"/>
            <a:ext cx="3164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5    485</a:t>
            </a:r>
          </a:p>
        </p:txBody>
      </p:sp>
      <p:sp>
        <p:nvSpPr>
          <p:cNvPr id="5" name="L-Shape 4"/>
          <p:cNvSpPr/>
          <p:nvPr/>
        </p:nvSpPr>
        <p:spPr>
          <a:xfrm rot="10800000" flipH="1">
            <a:off x="4109662" y="2434973"/>
            <a:ext cx="2024010" cy="1015663"/>
          </a:xfrm>
          <a:prstGeom prst="corner">
            <a:avLst>
              <a:gd name="adj1" fmla="val 15063"/>
              <a:gd name="adj2" fmla="val 1506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nut 5"/>
          <p:cNvSpPr/>
          <p:nvPr/>
        </p:nvSpPr>
        <p:spPr>
          <a:xfrm>
            <a:off x="4351105" y="2365124"/>
            <a:ext cx="1541123" cy="1263724"/>
          </a:xfrm>
          <a:prstGeom prst="donut">
            <a:avLst>
              <a:gd name="adj" fmla="val 420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477592" y="1690689"/>
            <a:ext cx="984853" cy="63951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34364" y="1316934"/>
            <a:ext cx="205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dividendo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1390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2411252"/>
            <a:ext cx="7675350" cy="27361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DIVISOR:</a:t>
            </a:r>
          </a:p>
          <a:p>
            <a:pPr marL="0" indent="0" algn="ctr">
              <a:buNone/>
            </a:pPr>
            <a:r>
              <a:rPr lang="en-US" sz="4400" b="1" dirty="0"/>
              <a:t>El n</a:t>
            </a:r>
            <a:r>
              <a:rPr lang="es-ES" sz="4400" b="1" dirty="0" err="1"/>
              <a:t>úmero</a:t>
            </a:r>
            <a:r>
              <a:rPr lang="es-ES" sz="4400" b="1" dirty="0"/>
              <a:t> por el cual se divide se llama </a:t>
            </a:r>
            <a:r>
              <a:rPr lang="en-US" sz="4400" b="1" dirty="0"/>
              <a:t>divisor.</a:t>
            </a:r>
          </a:p>
        </p:txBody>
      </p:sp>
    </p:spTree>
    <p:extLst>
      <p:ext uri="{BB962C8B-B14F-4D97-AF65-F5344CB8AC3E}">
        <p14:creationId xmlns:p14="http://schemas.microsoft.com/office/powerpoint/2010/main" val="25390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3892" y="2776680"/>
            <a:ext cx="3164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5    485</a:t>
            </a:r>
          </a:p>
        </p:txBody>
      </p:sp>
      <p:sp>
        <p:nvSpPr>
          <p:cNvPr id="5" name="L-Shape 4"/>
          <p:cNvSpPr/>
          <p:nvPr/>
        </p:nvSpPr>
        <p:spPr>
          <a:xfrm rot="10800000" flipH="1">
            <a:off x="3873356" y="2776679"/>
            <a:ext cx="2024010" cy="1015663"/>
          </a:xfrm>
          <a:prstGeom prst="corner">
            <a:avLst>
              <a:gd name="adj1" fmla="val 15063"/>
              <a:gd name="adj2" fmla="val 1506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34325" y="1616674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/>
              <a:t>Miremos</a:t>
            </a:r>
            <a:r>
              <a:rPr lang="en-US" sz="3600" dirty="0"/>
              <a:t> el </a:t>
            </a:r>
            <a:r>
              <a:rPr lang="en-US" sz="3600" dirty="0" err="1"/>
              <a:t>problema</a:t>
            </a:r>
            <a:r>
              <a:rPr lang="en-US" sz="3600" dirty="0"/>
              <a:t> anterior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vez</a:t>
            </a:r>
            <a:r>
              <a:rPr lang="en-US" sz="3600" dirty="0"/>
              <a:t> m</a:t>
            </a:r>
            <a:r>
              <a:rPr lang="es-ES" sz="3600" dirty="0" err="1"/>
              <a:t>ás</a:t>
            </a:r>
            <a:r>
              <a:rPr lang="es-ES" sz="3600" dirty="0"/>
              <a:t>:</a:t>
            </a:r>
            <a:endParaRPr lang="en-US" sz="3600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 err="1"/>
              <a:t>Estamos</a:t>
            </a:r>
            <a:r>
              <a:rPr lang="en-US" sz="3600" dirty="0"/>
              <a:t> </a:t>
            </a:r>
            <a:r>
              <a:rPr lang="en-US" sz="3600" dirty="0" err="1"/>
              <a:t>buscando</a:t>
            </a:r>
            <a:r>
              <a:rPr lang="en-US" sz="3600" dirty="0"/>
              <a:t> cu</a:t>
            </a:r>
            <a:r>
              <a:rPr lang="es-ES" sz="3600" dirty="0" err="1"/>
              <a:t>ántas</a:t>
            </a:r>
            <a:r>
              <a:rPr lang="es-ES" sz="3600" dirty="0"/>
              <a:t> veces el 5 se puede dividir en 485. Así que 5 es el divisor. </a:t>
            </a:r>
            <a:endParaRPr lang="en-US" dirty="0"/>
          </a:p>
        </p:txBody>
      </p:sp>
      <p:sp>
        <p:nvSpPr>
          <p:cNvPr id="12" name="Donut 11"/>
          <p:cNvSpPr/>
          <p:nvPr/>
        </p:nvSpPr>
        <p:spPr>
          <a:xfrm>
            <a:off x="2794568" y="2776678"/>
            <a:ext cx="1181529" cy="1098166"/>
          </a:xfrm>
          <a:prstGeom prst="donut">
            <a:avLst>
              <a:gd name="adj" fmla="val 420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59620" y="3020602"/>
            <a:ext cx="873305" cy="26390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8650" y="2589088"/>
            <a:ext cx="1230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divisor</a:t>
            </a:r>
          </a:p>
        </p:txBody>
      </p:sp>
    </p:spTree>
    <p:extLst>
      <p:ext uri="{BB962C8B-B14F-4D97-AF65-F5344CB8AC3E}">
        <p14:creationId xmlns:p14="http://schemas.microsoft.com/office/powerpoint/2010/main" val="213539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QUOTIENT:</a:t>
            </a:r>
            <a:endParaRPr lang="en-US" sz="4400" b="1" dirty="0"/>
          </a:p>
          <a:p>
            <a:pPr marL="0" indent="0" algn="ctr">
              <a:buNone/>
            </a:pPr>
            <a:r>
              <a:rPr lang="en-US" sz="4400" b="1" dirty="0"/>
              <a:t>El n</a:t>
            </a:r>
            <a:r>
              <a:rPr lang="es-ES" sz="4400" b="1" dirty="0" err="1"/>
              <a:t>úmero</a:t>
            </a:r>
            <a:r>
              <a:rPr lang="es-ES" sz="4400" b="1" dirty="0"/>
              <a:t> de veces que el divisor cabe en el dividendo.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69145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4104" y="2327837"/>
            <a:ext cx="3164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5    485</a:t>
            </a:r>
          </a:p>
        </p:txBody>
      </p:sp>
      <p:sp>
        <p:nvSpPr>
          <p:cNvPr id="5" name="L-Shape 4"/>
          <p:cNvSpPr/>
          <p:nvPr/>
        </p:nvSpPr>
        <p:spPr>
          <a:xfrm rot="10800000" flipH="1">
            <a:off x="3662735" y="2325179"/>
            <a:ext cx="2024010" cy="1015663"/>
          </a:xfrm>
          <a:prstGeom prst="corner">
            <a:avLst>
              <a:gd name="adj1" fmla="val 15063"/>
              <a:gd name="adj2" fmla="val 1506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8650" y="1287901"/>
            <a:ext cx="7675350" cy="49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Veamos</a:t>
            </a:r>
            <a:r>
              <a:rPr lang="en-US" dirty="0"/>
              <a:t>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ejemplo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m</a:t>
            </a:r>
            <a:r>
              <a:rPr lang="es-ES" dirty="0" err="1"/>
              <a:t>ás</a:t>
            </a:r>
            <a:r>
              <a:rPr lang="en-US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Donut 11"/>
          <p:cNvSpPr/>
          <p:nvPr/>
        </p:nvSpPr>
        <p:spPr>
          <a:xfrm>
            <a:off x="4288085" y="1651937"/>
            <a:ext cx="895964" cy="803132"/>
          </a:xfrm>
          <a:prstGeom prst="donut">
            <a:avLst>
              <a:gd name="adj" fmla="val 420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198725" y="1755524"/>
            <a:ext cx="1503599" cy="20716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87676" y="1475977"/>
            <a:ext cx="1642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quotient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259204" y="1531097"/>
            <a:ext cx="2414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            </a:t>
            </a:r>
            <a:r>
              <a:rPr lang="en-US" sz="4800" dirty="0"/>
              <a:t>9 7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4728" y="3001046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45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3582" y="3739441"/>
            <a:ext cx="835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35</a:t>
            </a:r>
          </a:p>
        </p:txBody>
      </p:sp>
      <p:sp>
        <p:nvSpPr>
          <p:cNvPr id="8" name="Minus 7"/>
          <p:cNvSpPr/>
          <p:nvPr/>
        </p:nvSpPr>
        <p:spPr>
          <a:xfrm>
            <a:off x="3662735" y="3502110"/>
            <a:ext cx="297951" cy="258342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4083977" y="4800370"/>
            <a:ext cx="297951" cy="258342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48907" y="4338705"/>
            <a:ext cx="835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35</a:t>
            </a:r>
          </a:p>
        </p:txBody>
      </p:sp>
      <p:sp>
        <p:nvSpPr>
          <p:cNvPr id="16" name="Minus 15"/>
          <p:cNvSpPr/>
          <p:nvPr/>
        </p:nvSpPr>
        <p:spPr>
          <a:xfrm>
            <a:off x="3786269" y="3811540"/>
            <a:ext cx="1129673" cy="219463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inus 17"/>
          <p:cNvSpPr/>
          <p:nvPr/>
        </p:nvSpPr>
        <p:spPr>
          <a:xfrm>
            <a:off x="4135347" y="5152303"/>
            <a:ext cx="1129673" cy="219463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824818" y="3329131"/>
            <a:ext cx="195209" cy="580428"/>
          </a:xfrm>
          <a:prstGeom prst="downArrow">
            <a:avLst/>
          </a:prstGeom>
          <a:solidFill>
            <a:schemeClr val="tx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13837" y="5062230"/>
            <a:ext cx="835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650" y="5861154"/>
            <a:ext cx="7511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</a:t>
            </a:r>
            <a:r>
              <a:rPr lang="en-US" dirty="0" err="1"/>
              <a:t>cabe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48 </a:t>
            </a:r>
            <a:r>
              <a:rPr lang="en-US" dirty="0" err="1"/>
              <a:t>nueve</a:t>
            </a:r>
            <a:r>
              <a:rPr lang="en-US" dirty="0"/>
              <a:t> </a:t>
            </a:r>
            <a:r>
              <a:rPr lang="en-US" dirty="0" err="1"/>
              <a:t>veces</a:t>
            </a:r>
            <a:r>
              <a:rPr lang="en-US" dirty="0"/>
              <a:t> y </a:t>
            </a:r>
            <a:r>
              <a:rPr lang="en-US" dirty="0" err="1"/>
              <a:t>sobran</a:t>
            </a:r>
            <a:r>
              <a:rPr lang="en-US" dirty="0"/>
              <a:t> 3. </a:t>
            </a:r>
            <a:r>
              <a:rPr lang="en-US" dirty="0" err="1"/>
              <a:t>Bajas</a:t>
            </a:r>
            <a:r>
              <a:rPr lang="en-US" dirty="0"/>
              <a:t> el 5 de 485 y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queda</a:t>
            </a:r>
            <a:r>
              <a:rPr lang="en-US" dirty="0"/>
              <a:t> 35. </a:t>
            </a:r>
            <a:r>
              <a:rPr lang="en-US" dirty="0" err="1"/>
              <a:t>Luego</a:t>
            </a:r>
            <a:r>
              <a:rPr lang="en-US" dirty="0"/>
              <a:t> 5 </a:t>
            </a:r>
            <a:r>
              <a:rPr lang="en-US" dirty="0" err="1"/>
              <a:t>cabe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35 </a:t>
            </a:r>
            <a:r>
              <a:rPr lang="en-US" dirty="0" err="1"/>
              <a:t>siete</a:t>
            </a:r>
            <a:r>
              <a:rPr lang="en-US" dirty="0"/>
              <a:t> </a:t>
            </a:r>
            <a:r>
              <a:rPr lang="en-US" dirty="0" err="1"/>
              <a:t>veces</a:t>
            </a:r>
            <a:r>
              <a:rPr lang="en-US" dirty="0"/>
              <a:t>.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respuesta</a:t>
            </a:r>
            <a:r>
              <a:rPr lang="en-US" dirty="0"/>
              <a:t> de cu</a:t>
            </a:r>
            <a:r>
              <a:rPr lang="es-ES" dirty="0" err="1"/>
              <a:t>ántas</a:t>
            </a:r>
            <a:r>
              <a:rPr lang="es-ES" dirty="0"/>
              <a:t> veces 5 cabe en 485, o el </a:t>
            </a:r>
            <a:r>
              <a:rPr lang="es-ES" dirty="0" err="1"/>
              <a:t>cuociente</a:t>
            </a:r>
            <a:r>
              <a:rPr lang="es-ES" dirty="0"/>
              <a:t> es 97.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de división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REMAINDER: </a:t>
            </a:r>
            <a:endParaRPr lang="en-US" sz="4400" b="1" dirty="0"/>
          </a:p>
          <a:p>
            <a:pPr marL="0" indent="0" algn="ctr">
              <a:buNone/>
            </a:pPr>
            <a:r>
              <a:rPr lang="en-US" sz="4400" dirty="0"/>
              <a:t>Este </a:t>
            </a:r>
            <a:r>
              <a:rPr lang="en-US" sz="4400" dirty="0" err="1"/>
              <a:t>es</a:t>
            </a:r>
            <a:r>
              <a:rPr lang="en-US" sz="4400" dirty="0"/>
              <a:t> el n</a:t>
            </a:r>
            <a:r>
              <a:rPr lang="es-ES" sz="4400" dirty="0" err="1"/>
              <a:t>úmero</a:t>
            </a:r>
            <a:r>
              <a:rPr lang="es-ES" sz="4400" dirty="0"/>
              <a:t> que “sobra” si tu divisor no cabe en tu dividendo de manera exacta.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275</TotalTime>
  <Words>614</Words>
  <Application>Microsoft Macintosh PowerPoint</Application>
  <PresentationFormat>On-screen Show (4:3)</PresentationFormat>
  <Paragraphs>145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Corbel</vt:lpstr>
      <vt:lpstr>Depth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Términos de división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Terms</dc:title>
  <dc:creator>AnnMaria De Mars</dc:creator>
  <cp:lastModifiedBy>AnnMaria De Mars</cp:lastModifiedBy>
  <cp:revision>24</cp:revision>
  <cp:lastPrinted>2018-12-10T20:02:18Z</cp:lastPrinted>
  <dcterms:created xsi:type="dcterms:W3CDTF">2018-02-24T00:29:09Z</dcterms:created>
  <dcterms:modified xsi:type="dcterms:W3CDTF">2018-12-10T20:02:31Z</dcterms:modified>
</cp:coreProperties>
</file>