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9D3F0-560A-458B-B2C1-E15C63842792}" type="datetimeFigureOut">
              <a:rPr lang="en-US" smtClean="0"/>
              <a:t>4/24/18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B77B5F36-1687-489D-A40D-0F82352CB0A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9D3F0-560A-458B-B2C1-E15C63842792}" type="datetimeFigureOut">
              <a:rPr lang="en-US" smtClean="0"/>
              <a:t>4/24/18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5F36-1687-489D-A40D-0F82352CB0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9D3F0-560A-458B-B2C1-E15C63842792}" type="datetimeFigureOut">
              <a:rPr lang="en-US" smtClean="0"/>
              <a:t>4/24/18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5F36-1687-489D-A40D-0F82352CB0A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9D3F0-560A-458B-B2C1-E15C63842792}" type="datetimeFigureOut">
              <a:rPr lang="en-US" smtClean="0"/>
              <a:t>4/24/18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5F36-1687-489D-A40D-0F82352CB0A0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9D3F0-560A-458B-B2C1-E15C63842792}" type="datetimeFigureOut">
              <a:rPr lang="en-US" smtClean="0"/>
              <a:t>4/24/18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5F36-1687-489D-A40D-0F82352CB0A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9D3F0-560A-458B-B2C1-E15C63842792}" type="datetimeFigureOut">
              <a:rPr lang="en-US" smtClean="0"/>
              <a:t>4/24/18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5F36-1687-489D-A40D-0F82352CB0A0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9D3F0-560A-458B-B2C1-E15C63842792}" type="datetimeFigureOut">
              <a:rPr lang="en-US" smtClean="0"/>
              <a:t>4/24/18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5F36-1687-489D-A40D-0F82352CB0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9D3F0-560A-458B-B2C1-E15C63842792}" type="datetimeFigureOut">
              <a:rPr lang="en-US" smtClean="0"/>
              <a:t>4/24/18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5F36-1687-489D-A40D-0F82352CB0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9D3F0-560A-458B-B2C1-E15C63842792}" type="datetimeFigureOut">
              <a:rPr lang="en-US" smtClean="0"/>
              <a:t>4/24/18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5F36-1687-489D-A40D-0F82352CB0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9D3F0-560A-458B-B2C1-E15C63842792}" type="datetimeFigureOut">
              <a:rPr lang="en-US" smtClean="0"/>
              <a:t>4/24/18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5F36-1687-489D-A40D-0F82352CB0A0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2129D3F0-560A-458B-B2C1-E15C63842792}" type="datetimeFigureOut">
              <a:rPr lang="en-US" smtClean="0"/>
              <a:t>4/24/18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5F36-1687-489D-A40D-0F82352CB0A0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9D3F0-560A-458B-B2C1-E15C63842792}" type="datetimeFigureOut">
              <a:rPr lang="en-US" smtClean="0"/>
              <a:t>4/24/18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77B5F36-1687-489D-A40D-0F82352CB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78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8" t="25995" r="26318" b="26181"/>
          <a:stretch/>
        </p:blipFill>
        <p:spPr>
          <a:xfrm>
            <a:off x="868983" y="1078431"/>
            <a:ext cx="7496804" cy="42098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57961" y="1146525"/>
            <a:ext cx="4204580" cy="890661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Signika" panose="02010003020600000004" pitchFamily="2" charset="0"/>
              </a:rPr>
              <a:t>Visualiza</a:t>
            </a:r>
            <a:endParaRPr lang="en-US" dirty="0">
              <a:solidFill>
                <a:schemeClr val="bg1"/>
              </a:solidFill>
              <a:latin typeface="Signika" panose="0201000302060000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846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1" t="26101" r="26229" b="25959"/>
          <a:stretch/>
        </p:blipFill>
        <p:spPr>
          <a:xfrm>
            <a:off x="1050586" y="1266538"/>
            <a:ext cx="7101193" cy="3976668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50F7CEF-B39D-B04D-B2CA-564BFDE7E4DE}"/>
              </a:ext>
            </a:extLst>
          </p:cNvPr>
          <p:cNvSpPr/>
          <p:nvPr/>
        </p:nvSpPr>
        <p:spPr>
          <a:xfrm>
            <a:off x="1639230" y="1561169"/>
            <a:ext cx="3222702" cy="1940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</a:rPr>
              <a:t>La fracción</a:t>
            </a:r>
          </a:p>
          <a:p>
            <a:pPr algn="ctr"/>
            <a:r>
              <a:rPr lang="es-ES" sz="2400" dirty="0">
                <a:solidFill>
                  <a:schemeClr val="tx1"/>
                </a:solidFill>
              </a:rPr>
              <a:t>?</a:t>
            </a:r>
          </a:p>
          <a:p>
            <a:pPr algn="ctr"/>
            <a:r>
              <a:rPr lang="es-ES" sz="2400" dirty="0">
                <a:solidFill>
                  <a:schemeClr val="tx1"/>
                </a:solidFill>
              </a:rPr>
              <a:t>__</a:t>
            </a:r>
          </a:p>
          <a:p>
            <a:pPr algn="ctr"/>
            <a:r>
              <a:rPr lang="es-ES" sz="2400" dirty="0">
                <a:solidFill>
                  <a:schemeClr val="tx1"/>
                </a:solidFill>
              </a:rPr>
              <a:t>125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757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1" t="25946" r="26050" b="26132"/>
          <a:stretch/>
        </p:blipFill>
        <p:spPr>
          <a:xfrm>
            <a:off x="1040860" y="1111718"/>
            <a:ext cx="7023370" cy="3898029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8382079-688E-6B46-866B-E844B59DB132}"/>
              </a:ext>
            </a:extLst>
          </p:cNvPr>
          <p:cNvSpPr/>
          <p:nvPr/>
        </p:nvSpPr>
        <p:spPr>
          <a:xfrm rot="21380980">
            <a:off x="4960137" y="1409882"/>
            <a:ext cx="2286981" cy="1154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Solo 25 de estos pescados miden más de un pie de largo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737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9" t="26614" r="26235" b="25815"/>
          <a:stretch/>
        </p:blipFill>
        <p:spPr>
          <a:xfrm>
            <a:off x="1079769" y="1138137"/>
            <a:ext cx="7013644" cy="3920247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5568311-05F5-974A-A444-43B20170B4F8}"/>
              </a:ext>
            </a:extLst>
          </p:cNvPr>
          <p:cNvSpPr/>
          <p:nvPr/>
        </p:nvSpPr>
        <p:spPr>
          <a:xfrm>
            <a:off x="2843561" y="1728438"/>
            <a:ext cx="2297151" cy="1159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El numerador es el número de partes que estudiamos, así que…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159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4" t="26843" r="26144" b="25905"/>
          <a:stretch/>
        </p:blipFill>
        <p:spPr>
          <a:xfrm>
            <a:off x="1235412" y="1322962"/>
            <a:ext cx="6865119" cy="3803515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3E65DF4-A140-0046-AB63-580288AF0FFF}"/>
              </a:ext>
            </a:extLst>
          </p:cNvPr>
          <p:cNvSpPr/>
          <p:nvPr/>
        </p:nvSpPr>
        <p:spPr>
          <a:xfrm>
            <a:off x="2910468" y="2416729"/>
            <a:ext cx="3490332" cy="973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Todos esos pescados miden sobre 1 pie son 25.  Así que este es el numerador.  Regresemos a la pila 1.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954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4" t="26748" r="26383" b="25939"/>
          <a:stretch/>
        </p:blipFill>
        <p:spPr>
          <a:xfrm>
            <a:off x="1264595" y="1250641"/>
            <a:ext cx="6801612" cy="3778560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656ED2-B5D3-2049-83FF-26ABA1ADC278}"/>
              </a:ext>
            </a:extLst>
          </p:cNvPr>
          <p:cNvSpPr/>
          <p:nvPr/>
        </p:nvSpPr>
        <p:spPr>
          <a:xfrm>
            <a:off x="1264594" y="1250641"/>
            <a:ext cx="3340859" cy="1938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</a:rPr>
              <a:t>La fracción es</a:t>
            </a:r>
          </a:p>
          <a:p>
            <a:pPr algn="ctr"/>
            <a:endParaRPr lang="es-ES" sz="2400" dirty="0">
              <a:solidFill>
                <a:schemeClr val="tx1"/>
              </a:solidFill>
            </a:endParaRPr>
          </a:p>
          <a:p>
            <a:pPr algn="ctr"/>
            <a:r>
              <a:rPr lang="es-ES" sz="2400" u="sng" dirty="0">
                <a:solidFill>
                  <a:schemeClr val="tx1"/>
                </a:solidFill>
              </a:rPr>
              <a:t>25 </a:t>
            </a:r>
            <a:br>
              <a:rPr lang="es-ES" sz="2400" dirty="0">
                <a:solidFill>
                  <a:schemeClr val="tx1"/>
                </a:solidFill>
              </a:rPr>
            </a:br>
            <a:r>
              <a:rPr lang="es-ES" sz="2400" dirty="0">
                <a:solidFill>
                  <a:schemeClr val="tx1"/>
                </a:solidFill>
              </a:rPr>
              <a:t>125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561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3" t="25785" r="25809" b="26044"/>
          <a:stretch/>
        </p:blipFill>
        <p:spPr>
          <a:xfrm>
            <a:off x="1292888" y="1245140"/>
            <a:ext cx="6790797" cy="3760376"/>
          </a:xfrm>
        </p:spPr>
      </p:pic>
    </p:spTree>
    <p:extLst>
      <p:ext uri="{BB962C8B-B14F-4D97-AF65-F5344CB8AC3E}">
        <p14:creationId xmlns:p14="http://schemas.microsoft.com/office/powerpoint/2010/main" val="610078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4" t="25858" r="26324" b="25997"/>
          <a:stretch/>
        </p:blipFill>
        <p:spPr>
          <a:xfrm>
            <a:off x="972766" y="1157589"/>
            <a:ext cx="7305472" cy="4124529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00D0DA7-24A8-0245-8D97-CBB4F03E73B9}"/>
              </a:ext>
            </a:extLst>
          </p:cNvPr>
          <p:cNvSpPr/>
          <p:nvPr/>
        </p:nvSpPr>
        <p:spPr>
          <a:xfrm>
            <a:off x="1304692" y="2241393"/>
            <a:ext cx="3824868" cy="1137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¿Qu</a:t>
            </a:r>
            <a:r>
              <a:rPr lang="es-ES" dirty="0">
                <a:solidFill>
                  <a:schemeClr val="tx1"/>
                </a:solidFill>
              </a:rPr>
              <a:t>é fracción de los pescados miden más de un pie</a:t>
            </a:r>
            <a:r>
              <a:rPr lang="en-US" dirty="0">
                <a:solidFill>
                  <a:schemeClr val="tx1"/>
                </a:solidFill>
              </a:rPr>
              <a:t> de largo?</a:t>
            </a:r>
          </a:p>
        </p:txBody>
      </p:sp>
    </p:spTree>
    <p:extLst>
      <p:ext uri="{BB962C8B-B14F-4D97-AF65-F5344CB8AC3E}">
        <p14:creationId xmlns:p14="http://schemas.microsoft.com/office/powerpoint/2010/main" val="2437247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3" t="26735" r="26591" b="26157"/>
          <a:stretch/>
        </p:blipFill>
        <p:spPr>
          <a:xfrm>
            <a:off x="855412" y="1133907"/>
            <a:ext cx="7364462" cy="4099574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3FB2837-7710-4B48-B63B-FA1394DF1BF5}"/>
              </a:ext>
            </a:extLst>
          </p:cNvPr>
          <p:cNvSpPr/>
          <p:nvPr/>
        </p:nvSpPr>
        <p:spPr>
          <a:xfrm>
            <a:off x="2658661" y="1133907"/>
            <a:ext cx="2437445" cy="12413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125 </a:t>
            </a:r>
            <a:r>
              <a:rPr lang="en-US" dirty="0" err="1">
                <a:solidFill>
                  <a:schemeClr val="tx1"/>
                </a:solidFill>
              </a:rPr>
              <a:t>pescados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854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2" t="26825" r="26323" b="26315"/>
          <a:stretch/>
        </p:blipFill>
        <p:spPr>
          <a:xfrm>
            <a:off x="963038" y="1167320"/>
            <a:ext cx="7256170" cy="4056435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FA5F0FC-DC90-4742-B5CE-89B59C562F55}"/>
              </a:ext>
            </a:extLst>
          </p:cNvPr>
          <p:cNvSpPr/>
          <p:nvPr/>
        </p:nvSpPr>
        <p:spPr>
          <a:xfrm>
            <a:off x="4769543" y="1839949"/>
            <a:ext cx="2386360" cy="1204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La pila </a:t>
            </a:r>
            <a:r>
              <a:rPr lang="en-US" dirty="0" err="1">
                <a:solidFill>
                  <a:schemeClr val="tx1"/>
                </a:solidFill>
              </a:rPr>
              <a:t>completa</a:t>
            </a:r>
            <a:r>
              <a:rPr lang="en-US" dirty="0">
                <a:solidFill>
                  <a:schemeClr val="tx1"/>
                </a:solidFill>
              </a:rPr>
              <a:t> son 125 </a:t>
            </a:r>
            <a:r>
              <a:rPr lang="en-US" dirty="0" err="1">
                <a:solidFill>
                  <a:schemeClr val="tx1"/>
                </a:solidFill>
              </a:rPr>
              <a:t>pescados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40872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3" t="25976" r="26019" b="26046"/>
          <a:stretch/>
        </p:blipFill>
        <p:spPr>
          <a:xfrm>
            <a:off x="1060315" y="1167319"/>
            <a:ext cx="7131524" cy="4007797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EB01B58-16C8-4E4F-8770-7B796F10CDBF}"/>
              </a:ext>
            </a:extLst>
          </p:cNvPr>
          <p:cNvSpPr/>
          <p:nvPr/>
        </p:nvSpPr>
        <p:spPr>
          <a:xfrm>
            <a:off x="4068515" y="2062974"/>
            <a:ext cx="2386360" cy="1204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125 </a:t>
            </a:r>
            <a:r>
              <a:rPr lang="en-US" dirty="0" err="1">
                <a:solidFill>
                  <a:schemeClr val="tx1"/>
                </a:solidFill>
              </a:rPr>
              <a:t>olorosos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</a:rPr>
              <a:t>pescados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019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4" t="26902" r="26330" b="25966"/>
          <a:stretch/>
        </p:blipFill>
        <p:spPr>
          <a:xfrm>
            <a:off x="1031132" y="1274324"/>
            <a:ext cx="7065356" cy="3891064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3A201EB-CFD6-E944-8A86-BED7C56A6650}"/>
              </a:ext>
            </a:extLst>
          </p:cNvPr>
          <p:cNvSpPr/>
          <p:nvPr/>
        </p:nvSpPr>
        <p:spPr>
          <a:xfrm>
            <a:off x="4025590" y="2096428"/>
            <a:ext cx="2386360" cy="1204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25 de </a:t>
            </a:r>
            <a:r>
              <a:rPr lang="en-US" dirty="0" err="1">
                <a:solidFill>
                  <a:schemeClr val="tx1"/>
                </a:solidFill>
              </a:rPr>
              <a:t>estos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miden</a:t>
            </a:r>
            <a:r>
              <a:rPr lang="en-US" dirty="0">
                <a:solidFill>
                  <a:schemeClr val="tx1"/>
                </a:solidFill>
              </a:rPr>
              <a:t> m</a:t>
            </a:r>
            <a:r>
              <a:rPr lang="es-ES" dirty="0" err="1">
                <a:solidFill>
                  <a:schemeClr val="tx1"/>
                </a:solidFill>
              </a:rPr>
              <a:t>ás</a:t>
            </a:r>
            <a:r>
              <a:rPr lang="es-ES" dirty="0">
                <a:solidFill>
                  <a:schemeClr val="tx1"/>
                </a:solidFill>
              </a:rPr>
              <a:t> de un pie de largo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34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3" t="26278" r="26463" b="25835"/>
          <a:stretch/>
        </p:blipFill>
        <p:spPr>
          <a:xfrm>
            <a:off x="1016768" y="1254868"/>
            <a:ext cx="7108857" cy="4017524"/>
          </a:xfrm>
        </p:spPr>
      </p:pic>
      <p:sp>
        <p:nvSpPr>
          <p:cNvPr id="4" name="Cloud Callout 3">
            <a:extLst>
              <a:ext uri="{FF2B5EF4-FFF2-40B4-BE49-F238E27FC236}">
                <a16:creationId xmlns:a16="http://schemas.microsoft.com/office/drawing/2014/main" id="{B940E38E-6984-C84B-AE24-047F0CB12808}"/>
              </a:ext>
            </a:extLst>
          </p:cNvPr>
          <p:cNvSpPr/>
          <p:nvPr/>
        </p:nvSpPr>
        <p:spPr>
          <a:xfrm>
            <a:off x="4835912" y="925551"/>
            <a:ext cx="3605248" cy="1903142"/>
          </a:xfrm>
          <a:prstGeom prst="cloudCallout">
            <a:avLst>
              <a:gd name="adj1" fmla="val -9848"/>
              <a:gd name="adj2" fmla="val 1452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loud Callout 1">
            <a:extLst>
              <a:ext uri="{FF2B5EF4-FFF2-40B4-BE49-F238E27FC236}">
                <a16:creationId xmlns:a16="http://schemas.microsoft.com/office/drawing/2014/main" id="{BB23B5D6-2301-1244-9ED9-6F6982B5A826}"/>
              </a:ext>
            </a:extLst>
          </p:cNvPr>
          <p:cNvSpPr/>
          <p:nvPr/>
        </p:nvSpPr>
        <p:spPr>
          <a:xfrm>
            <a:off x="4869365" y="939025"/>
            <a:ext cx="3516351" cy="1856215"/>
          </a:xfrm>
          <a:prstGeom prst="cloudCallout">
            <a:avLst>
              <a:gd name="adj1" fmla="val -9848"/>
              <a:gd name="adj2" fmla="val 145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Pi</a:t>
            </a:r>
            <a:r>
              <a:rPr lang="es-ES" sz="3600" dirty="0" err="1">
                <a:solidFill>
                  <a:schemeClr val="tx1"/>
                </a:solidFill>
              </a:rPr>
              <a:t>énsalo</a:t>
            </a:r>
            <a:r>
              <a:rPr lang="es-ES" sz="3600" dirty="0">
                <a:solidFill>
                  <a:schemeClr val="tx1"/>
                </a:solidFill>
              </a:rPr>
              <a:t> así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077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4" t="26118" r="26383" b="26713"/>
          <a:stretch/>
        </p:blipFill>
        <p:spPr>
          <a:xfrm>
            <a:off x="1070042" y="1400783"/>
            <a:ext cx="7095703" cy="3929973"/>
          </a:xfrm>
        </p:spPr>
      </p:pic>
      <p:sp>
        <p:nvSpPr>
          <p:cNvPr id="3" name="Cloud Callout 2">
            <a:extLst>
              <a:ext uri="{FF2B5EF4-FFF2-40B4-BE49-F238E27FC236}">
                <a16:creationId xmlns:a16="http://schemas.microsoft.com/office/drawing/2014/main" id="{0B07FEA6-EAD5-C446-8AF8-127BA230EE46}"/>
              </a:ext>
            </a:extLst>
          </p:cNvPr>
          <p:cNvSpPr/>
          <p:nvPr/>
        </p:nvSpPr>
        <p:spPr>
          <a:xfrm>
            <a:off x="5159075" y="1338145"/>
            <a:ext cx="2984368" cy="1575391"/>
          </a:xfrm>
          <a:prstGeom prst="cloudCallout">
            <a:avLst>
              <a:gd name="adj1" fmla="val -9848"/>
              <a:gd name="adj2" fmla="val 1452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loud Callout 4">
            <a:extLst>
              <a:ext uri="{FF2B5EF4-FFF2-40B4-BE49-F238E27FC236}">
                <a16:creationId xmlns:a16="http://schemas.microsoft.com/office/drawing/2014/main" id="{B5EE4C09-46DB-2E4C-84C9-055674225B9E}"/>
              </a:ext>
            </a:extLst>
          </p:cNvPr>
          <p:cNvSpPr/>
          <p:nvPr/>
        </p:nvSpPr>
        <p:spPr>
          <a:xfrm>
            <a:off x="5192528" y="1351620"/>
            <a:ext cx="2910781" cy="1536546"/>
          </a:xfrm>
          <a:prstGeom prst="cloudCallout">
            <a:avLst>
              <a:gd name="adj1" fmla="val -9848"/>
              <a:gd name="adj2" fmla="val 145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</a:rPr>
              <a:t>La pila se forma de 25 pescados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954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9" t="26273" r="26156" b="25933"/>
          <a:stretch/>
        </p:blipFill>
        <p:spPr>
          <a:xfrm>
            <a:off x="1070042" y="1371599"/>
            <a:ext cx="7050493" cy="3929975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236A4C3-815C-364C-AB34-6D853138545B}"/>
              </a:ext>
            </a:extLst>
          </p:cNvPr>
          <p:cNvSpPr/>
          <p:nvPr/>
        </p:nvSpPr>
        <p:spPr>
          <a:xfrm>
            <a:off x="4951142" y="1616925"/>
            <a:ext cx="2999678" cy="1103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El denominador es el número total de partes.  Así que el denominador es = 125.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276857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6119</TotalTime>
  <Words>123</Words>
  <Application>Microsoft Macintosh PowerPoint</Application>
  <PresentationFormat>On-screen Show (4:3)</PresentationFormat>
  <Paragraphs>20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Gill Sans MT</vt:lpstr>
      <vt:lpstr>Signika</vt:lpstr>
      <vt:lpstr>Gallery</vt:lpstr>
      <vt:lpstr>Visualiza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Visualize</dc:title>
  <dc:creator>Jean</dc:creator>
  <cp:lastModifiedBy>Maria Paz Jorquera</cp:lastModifiedBy>
  <cp:revision>43</cp:revision>
  <cp:lastPrinted>2018-04-20T18:45:42Z</cp:lastPrinted>
  <dcterms:created xsi:type="dcterms:W3CDTF">2016-10-20T23:54:00Z</dcterms:created>
  <dcterms:modified xsi:type="dcterms:W3CDTF">2018-04-24T15:23:14Z</dcterms:modified>
</cp:coreProperties>
</file>