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4"/>
  </p:notesMasterIdLst>
  <p:sldIdLst>
    <p:sldId id="292" r:id="rId2"/>
    <p:sldId id="261" r:id="rId3"/>
    <p:sldId id="257" r:id="rId4"/>
    <p:sldId id="293" r:id="rId5"/>
    <p:sldId id="264" r:id="rId6"/>
    <p:sldId id="269" r:id="rId7"/>
    <p:sldId id="294" r:id="rId8"/>
    <p:sldId id="270" r:id="rId9"/>
    <p:sldId id="295" r:id="rId10"/>
    <p:sldId id="296" r:id="rId11"/>
    <p:sldId id="275" r:id="rId12"/>
    <p:sldId id="297" r:id="rId13"/>
    <p:sldId id="258" r:id="rId14"/>
    <p:sldId id="299" r:id="rId15"/>
    <p:sldId id="300" r:id="rId16"/>
    <p:sldId id="301" r:id="rId17"/>
    <p:sldId id="259" r:id="rId18"/>
    <p:sldId id="302" r:id="rId19"/>
    <p:sldId id="298" r:id="rId20"/>
    <p:sldId id="263" r:id="rId21"/>
    <p:sldId id="260" r:id="rId22"/>
    <p:sldId id="262" r:id="rId23"/>
    <p:sldId id="272" r:id="rId24"/>
    <p:sldId id="284" r:id="rId25"/>
    <p:sldId id="285" r:id="rId26"/>
    <p:sldId id="265" r:id="rId27"/>
    <p:sldId id="286" r:id="rId28"/>
    <p:sldId id="303" r:id="rId29"/>
    <p:sldId id="304" r:id="rId30"/>
    <p:sldId id="289" r:id="rId31"/>
    <p:sldId id="305" r:id="rId32"/>
    <p:sldId id="306" r:id="rId33"/>
    <p:sldId id="307" r:id="rId34"/>
    <p:sldId id="287" r:id="rId35"/>
    <p:sldId id="288" r:id="rId36"/>
    <p:sldId id="290" r:id="rId37"/>
    <p:sldId id="281" r:id="rId38"/>
    <p:sldId id="274" r:id="rId39"/>
    <p:sldId id="276" r:id="rId40"/>
    <p:sldId id="282" r:id="rId41"/>
    <p:sldId id="277" r:id="rId42"/>
    <p:sldId id="273"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1"/>
    <p:restoredTop sz="84682"/>
  </p:normalViewPr>
  <p:slideViewPr>
    <p:cSldViewPr snapToGrid="0">
      <p:cViewPr varScale="1">
        <p:scale>
          <a:sx n="104" d="100"/>
          <a:sy n="104" d="100"/>
        </p:scale>
        <p:origin x="224" y="5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BCC594-5E19-8544-8FA7-9DDE28613021}" type="datetimeFigureOut">
              <a:rPr lang="en-US" smtClean="0"/>
              <a:t>10/21/26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DAFD95-C16F-3442-854A-CF850E250257}" type="slidenum">
              <a:rPr lang="en-US" smtClean="0"/>
              <a:t>‹#›</a:t>
            </a:fld>
            <a:endParaRPr lang="en-US"/>
          </a:p>
        </p:txBody>
      </p:sp>
    </p:spTree>
    <p:extLst>
      <p:ext uri="{BB962C8B-B14F-4D97-AF65-F5344CB8AC3E}">
        <p14:creationId xmlns:p14="http://schemas.microsoft.com/office/powerpoint/2010/main" val="16376275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a:extLst>
            <a:ext uri="{FF2B5EF4-FFF2-40B4-BE49-F238E27FC236}">
              <a16:creationId xmlns:a16="http://schemas.microsoft.com/office/drawing/2014/main" id="{819A5BFF-B5BC-B5EC-7377-A3C540383BBB}"/>
            </a:ext>
          </a:extLst>
        </p:cNvPr>
        <p:cNvGrpSpPr/>
        <p:nvPr/>
      </p:nvGrpSpPr>
      <p:grpSpPr>
        <a:xfrm>
          <a:off x="0" y="0"/>
          <a:ext cx="0" cy="0"/>
          <a:chOff x="0" y="0"/>
          <a:chExt cx="0" cy="0"/>
        </a:xfrm>
      </p:grpSpPr>
      <p:sp>
        <p:nvSpPr>
          <p:cNvPr id="395" name="Google Shape;395;p31:notes">
            <a:extLst>
              <a:ext uri="{FF2B5EF4-FFF2-40B4-BE49-F238E27FC236}">
                <a16:creationId xmlns:a16="http://schemas.microsoft.com/office/drawing/2014/main" id="{B8132A78-05CA-1AEF-2673-48A76F09BDC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6" name="Google Shape;396;p31:notes">
            <a:extLst>
              <a:ext uri="{FF2B5EF4-FFF2-40B4-BE49-F238E27FC236}">
                <a16:creationId xmlns:a16="http://schemas.microsoft.com/office/drawing/2014/main" id="{4266E31E-BD5E-4455-D508-8DA643B6A7B6}"/>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200"/>
              <a:buFont typeface="Arial"/>
              <a:buNone/>
              <a:tabLst/>
              <a:defRPr/>
            </a:pPr>
            <a:r>
              <a:rPr lang="en-US" sz="1200" u="none" strike="noStrike" kern="1200" dirty="0">
                <a:solidFill>
                  <a:schemeClr val="tx1"/>
                </a:solidFill>
                <a:effectLst/>
                <a:latin typeface="+mn-lt"/>
                <a:ea typeface="+mn-ea"/>
                <a:cs typeface="+mn-cs"/>
              </a:rPr>
              <a:t>We make educational games. Nearly all of our games teach math or science with an Indigenous or Latino history story line, because everyone has always used math and science. Our newest project is a no-code platform that lets anyone make an educational game.</a:t>
            </a:r>
          </a:p>
          <a:p>
            <a:pPr marL="0" marR="0" lvl="0" indent="0" algn="l" rtl="0">
              <a:lnSpc>
                <a:spcPct val="100000"/>
              </a:lnSpc>
              <a:spcBef>
                <a:spcPts val="0"/>
              </a:spcBef>
              <a:spcAft>
                <a:spcPts val="0"/>
              </a:spcAft>
              <a:buClr>
                <a:schemeClr val="dk1"/>
              </a:buClr>
              <a:buSzPts val="1200"/>
              <a:buFont typeface="Arial"/>
              <a:buNone/>
            </a:pPr>
            <a:endParaRPr dirty="0"/>
          </a:p>
        </p:txBody>
      </p:sp>
      <p:sp>
        <p:nvSpPr>
          <p:cNvPr id="397" name="Google Shape;397;p31:notes">
            <a:extLst>
              <a:ext uri="{FF2B5EF4-FFF2-40B4-BE49-F238E27FC236}">
                <a16:creationId xmlns:a16="http://schemas.microsoft.com/office/drawing/2014/main" id="{6D226C96-8014-0C92-4E17-67C91F8F9B6B}"/>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extLst>
      <p:ext uri="{BB962C8B-B14F-4D97-AF65-F5344CB8AC3E}">
        <p14:creationId xmlns:p14="http://schemas.microsoft.com/office/powerpoint/2010/main" val="5868733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8C40C3-AB79-62BB-978B-44296478D0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A1AF98-C209-8C7B-1008-4306281D3C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3FC6C8-59B4-0AE6-2A21-B95AECD5D07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 want to talk about our who, why, what and how. Who am I? – I’m president of 7 Generation Games, which makes educational games and game creation platforms, where I have been the lead developer on dozens of games. I’ve taught math at all levels from fifth grade through doctoral students. I was also Principal Investigator for the Growing Math project, with co-PI Juliana White Bull, which creates and distributes games and lessons teaching math and science in the context of Indigenous and Latino culture and history – all freely available at </a:t>
            </a:r>
            <a:r>
              <a:rPr lang="en-US" sz="1200" kern="1200" dirty="0" err="1">
                <a:solidFill>
                  <a:schemeClr val="tx1"/>
                </a:solidFill>
                <a:effectLst/>
                <a:latin typeface="+mn-lt"/>
                <a:ea typeface="+mn-ea"/>
                <a:cs typeface="+mn-cs"/>
              </a:rPr>
              <a:t>growingmath.org</a:t>
            </a:r>
            <a:r>
              <a:rPr lang="en-US" sz="1200" kern="1200" dirty="0">
                <a:solidFill>
                  <a:schemeClr val="tx1"/>
                </a:solidFill>
                <a:effectLst/>
                <a:latin typeface="+mn-lt"/>
                <a:ea typeface="+mn-ea"/>
                <a:cs typeface="+mn-cs"/>
              </a:rPr>
              <a:t> by the way. With Juliana, from Sitting Bull College and Dan Conn of Minot State University, I also led the Co-designing Games to Teach Indigenous and Rural History project with funding from the Library of Congress Teaching with Primary Sources program.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BD41B3A9-0A91-BFAA-447F-ED55182EE259}"/>
              </a:ext>
            </a:extLst>
          </p:cNvPr>
          <p:cNvSpPr>
            <a:spLocks noGrp="1"/>
          </p:cNvSpPr>
          <p:nvPr>
            <p:ph type="sldNum" sz="quarter" idx="5"/>
          </p:nvPr>
        </p:nvSpPr>
        <p:spPr/>
        <p:txBody>
          <a:bodyPr/>
          <a:lstStyle/>
          <a:p>
            <a:fld id="{4740C29C-0C75-5641-ABAE-5EAC4585C644}" type="slidenum">
              <a:rPr lang="en-US" smtClean="0"/>
              <a:t>2</a:t>
            </a:fld>
            <a:endParaRPr lang="en-US"/>
          </a:p>
        </p:txBody>
      </p:sp>
    </p:spTree>
    <p:extLst>
      <p:ext uri="{BB962C8B-B14F-4D97-AF65-F5344CB8AC3E}">
        <p14:creationId xmlns:p14="http://schemas.microsoft.com/office/powerpoint/2010/main" val="2981735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lvl="0" indent="-228600">
              <a:buFont typeface="Arial" panose="020B0604020202020204" pitchFamily="34" charset="0"/>
              <a:buChar char="•"/>
            </a:pPr>
            <a:r>
              <a:rPr lang="en-US" dirty="0"/>
              <a:t>Why we developed these games</a:t>
            </a:r>
          </a:p>
          <a:p>
            <a:pPr marL="228600" lvl="0" indent="-228600">
              <a:buFont typeface="Arial" panose="020B0604020202020204" pitchFamily="34" charset="0"/>
              <a:buChar char="•"/>
            </a:pPr>
            <a:r>
              <a:rPr lang="en-US" dirty="0"/>
              <a:t>How the games impacted math scores</a:t>
            </a:r>
          </a:p>
          <a:p>
            <a:pPr marL="228600" lvl="0" indent="-228600">
              <a:buFont typeface="Arial" panose="020B0604020202020204" pitchFamily="34" charset="0"/>
              <a:buChar char="•"/>
            </a:pPr>
            <a:r>
              <a:rPr lang="en-US" dirty="0"/>
              <a:t>What we made (play games!)</a:t>
            </a:r>
          </a:p>
          <a:p>
            <a:pPr marL="228600" lvl="0" indent="-228600">
              <a:buFont typeface="Arial" panose="020B0604020202020204" pitchFamily="34" charset="0"/>
              <a:buChar char="•"/>
            </a:pPr>
            <a:r>
              <a:rPr lang="en-US" dirty="0"/>
              <a:t>Your ideas on improving educational games</a:t>
            </a:r>
          </a:p>
          <a:p>
            <a:pPr marL="228600" lvl="0" indent="-228600">
              <a:buFont typeface="Arial" panose="020B0604020202020204" pitchFamily="34" charset="0"/>
              <a:buChar char="•"/>
            </a:pPr>
            <a:r>
              <a:rPr lang="en-US" dirty="0"/>
              <a:t>How to make your own games. </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 know the statistics from experience – over a third of 8</a:t>
            </a:r>
            <a:r>
              <a:rPr lang="en-US" baseline="30000" dirty="0"/>
              <a:t>th</a:t>
            </a:r>
            <a:r>
              <a:rPr lang="en-US" dirty="0"/>
              <a:t>-graders are below basic in math, can’t find 40% of $15. Disparities are getting worse, NAEP scores of Latino and Native American students, and students in the lowest quartile dropped disproportionately during the pandemic and haven’t recovered</a:t>
            </a:r>
            <a:endParaRPr lang="en-US" sz="1200" dirty="0">
              <a:solidFill>
                <a:schemeClr val="dk1"/>
              </a:solidFill>
              <a:latin typeface="Arial"/>
              <a:ea typeface="Arial"/>
              <a:cs typeface="Arial"/>
              <a:sym typeface="Arial"/>
            </a:endParaRPr>
          </a:p>
          <a:p>
            <a:endParaRPr lang="en-US" dirty="0"/>
          </a:p>
          <a:p>
            <a:r>
              <a:rPr lang="en-US" dirty="0"/>
              <a:t>https://</a:t>
            </a:r>
            <a:r>
              <a:rPr lang="en-US" dirty="0" err="1"/>
              <a:t>www.nationsreportcard.gov</a:t>
            </a:r>
            <a:r>
              <a:rPr lang="en-US" dirty="0"/>
              <a:t>/reports/mathematics/2024/g4_8/supporting-files/summary-of-</a:t>
            </a:r>
            <a:r>
              <a:rPr lang="en-US" dirty="0" err="1"/>
              <a:t>results.pdf</a:t>
            </a:r>
            <a:endParaRPr lang="en-US" dirty="0"/>
          </a:p>
        </p:txBody>
      </p:sp>
      <p:sp>
        <p:nvSpPr>
          <p:cNvPr id="4" name="Slide Number Placeholder 3"/>
          <p:cNvSpPr>
            <a:spLocks noGrp="1"/>
          </p:cNvSpPr>
          <p:nvPr>
            <p:ph type="sldNum" sz="quarter" idx="5"/>
          </p:nvPr>
        </p:nvSpPr>
        <p:spPr/>
        <p:txBody>
          <a:bodyPr/>
          <a:lstStyle/>
          <a:p>
            <a:fld id="{4740C29C-0C75-5641-ABAE-5EAC4585C644}" type="slidenum">
              <a:rPr lang="en-US" smtClean="0"/>
              <a:t>4</a:t>
            </a:fld>
            <a:endParaRPr lang="en-US"/>
          </a:p>
        </p:txBody>
      </p:sp>
    </p:spTree>
    <p:extLst>
      <p:ext uri="{BB962C8B-B14F-4D97-AF65-F5344CB8AC3E}">
        <p14:creationId xmlns:p14="http://schemas.microsoft.com/office/powerpoint/2010/main" val="4074648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said instead of sitting in our offices coming up with ideas about what teachers need, someone should go into classrooms and ask teachers. The folks who run the Vital Prize at the National Science Foundation agreed, so they gave us funding to go visit classrooms in North Dakota, South Dakota, Minnesota and Michigan in January and February.  Did I mention that I live by the beach in Santa Monica? So, Juliana White Bull and Maria Burns Ortiz, who are my ride or die, went along with me through back roads, dirt roads, snow covered roads and places I’m not even sure WERE roads.</a:t>
            </a:r>
          </a:p>
        </p:txBody>
      </p:sp>
      <p:sp>
        <p:nvSpPr>
          <p:cNvPr id="4" name="Slide Number Placeholder 3"/>
          <p:cNvSpPr>
            <a:spLocks noGrp="1"/>
          </p:cNvSpPr>
          <p:nvPr>
            <p:ph type="sldNum" sz="quarter" idx="5"/>
          </p:nvPr>
        </p:nvSpPr>
        <p:spPr/>
        <p:txBody>
          <a:bodyPr/>
          <a:lstStyle/>
          <a:p>
            <a:fld id="{4740C29C-0C75-5641-ABAE-5EAC4585C644}" type="slidenum">
              <a:rPr lang="en-US" smtClean="0"/>
              <a:t>5</a:t>
            </a:fld>
            <a:endParaRPr lang="en-US"/>
          </a:p>
        </p:txBody>
      </p:sp>
    </p:spTree>
    <p:extLst>
      <p:ext uri="{BB962C8B-B14F-4D97-AF65-F5344CB8AC3E}">
        <p14:creationId xmlns:p14="http://schemas.microsoft.com/office/powerpoint/2010/main" val="33294978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dk1"/>
                </a:solidFill>
                <a:latin typeface="Arial"/>
                <a:ea typeface="Arial"/>
                <a:cs typeface="Arial"/>
                <a:sym typeface="Arial"/>
              </a:rPr>
              <a:t>In classrooms we visited, 10-50% of students turned in their worksheets with nothing written but their names</a:t>
            </a:r>
            <a:endParaRPr lang="en-US" dirty="0"/>
          </a:p>
          <a:p>
            <a:pPr marL="0" lvl="0" indent="0" algn="l" rtl="0">
              <a:spcBef>
                <a:spcPts val="0"/>
              </a:spcBef>
              <a:spcAft>
                <a:spcPts val="0"/>
              </a:spcAft>
              <a:buNone/>
            </a:pPr>
            <a:r>
              <a:rPr lang="en-US" sz="1200" dirty="0">
                <a:solidFill>
                  <a:schemeClr val="dk1"/>
                </a:solidFill>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lc="http://schemas.openxmlformats.org/drawingml/2006/lockedCanvas" textRoundtripDataId="0"/>
                  </a:ext>
                </a:extLst>
              </a:rPr>
              <a:t> The major </a:t>
            </a:r>
            <a:r>
              <a:rPr lang="en-US" sz="1200" dirty="0">
                <a:solidFill>
                  <a:schemeClr val="dk1"/>
                </a:solidFill>
                <a:latin typeface="Arial"/>
                <a:ea typeface="Arial"/>
                <a:cs typeface="Arial"/>
                <a:sym typeface="Arial"/>
              </a:rPr>
              <a:t> issues they identified :</a:t>
            </a:r>
            <a:endParaRPr lang="en-US" dirty="0"/>
          </a:p>
          <a:p>
            <a:pPr marL="0" lvl="0" indent="0" algn="l" rtl="0">
              <a:spcBef>
                <a:spcPts val="0"/>
              </a:spcBef>
              <a:spcAft>
                <a:spcPts val="0"/>
              </a:spcAft>
              <a:buNone/>
            </a:pPr>
            <a:r>
              <a:rPr lang="en-US" sz="1200" dirty="0">
                <a:solidFill>
                  <a:schemeClr val="dk1"/>
                </a:solidFill>
                <a:latin typeface="Arial"/>
                <a:ea typeface="Arial"/>
                <a:cs typeface="Arial"/>
                <a:sym typeface="Arial"/>
              </a:rPr>
              <a:t>Engagement – measured by increase in math problems completed with games over using worksheets  - and if you look at our games like Making Camp Ojibwe, the content that is being taught, like multiplication facts or division facts, is similar to what students would be doing on a work sheet, but the difference is, students are DOING it.  </a:t>
            </a:r>
            <a:endParaRPr lang="en-US" dirty="0"/>
          </a:p>
        </p:txBody>
      </p:sp>
      <p:sp>
        <p:nvSpPr>
          <p:cNvPr id="4" name="Slide Number Placeholder 3"/>
          <p:cNvSpPr>
            <a:spLocks noGrp="1"/>
          </p:cNvSpPr>
          <p:nvPr>
            <p:ph type="sldNum" sz="quarter" idx="5"/>
          </p:nvPr>
        </p:nvSpPr>
        <p:spPr/>
        <p:txBody>
          <a:bodyPr/>
          <a:lstStyle/>
          <a:p>
            <a:fld id="{4740C29C-0C75-5641-ABAE-5EAC4585C644}" type="slidenum">
              <a:rPr lang="en-US" smtClean="0"/>
              <a:t>6</a:t>
            </a:fld>
            <a:endParaRPr lang="en-US"/>
          </a:p>
        </p:txBody>
      </p:sp>
    </p:spTree>
    <p:extLst>
      <p:ext uri="{BB962C8B-B14F-4D97-AF65-F5344CB8AC3E}">
        <p14:creationId xmlns:p14="http://schemas.microsoft.com/office/powerpoint/2010/main" val="3766341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4" name="Google Shape;304;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When I talk about  what we are replacing at 7 Generation Games, I don’t mean mainstream gaming engines building World of Warcraft or Roblox. We are reconceiving the worksheet with a platform easy enough that games that can be made teachers or by students in coding classes. You can have your middle school students making games for your fourth-graders.</a:t>
            </a:r>
            <a:endParaRPr dirty="0"/>
          </a:p>
        </p:txBody>
      </p:sp>
      <p:sp>
        <p:nvSpPr>
          <p:cNvPr id="305" name="Google Shape;305;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chemeClr val="dk1"/>
                </a:solidFill>
                <a:latin typeface="Arial"/>
                <a:ea typeface="Arial"/>
                <a:cs typeface="Arial"/>
                <a:sym typeface="Arial"/>
              </a:rPr>
              <a:t>Because we make a lot of games, students can start at multiplication and work their way through.  Students aren’t going to be engaged if they can’t do the work. Some students will whiz through the first suite of games, and others won’t</a:t>
            </a:r>
            <a:endParaRPr lang="en-US" dirty="0"/>
          </a:p>
        </p:txBody>
      </p:sp>
      <p:sp>
        <p:nvSpPr>
          <p:cNvPr id="4" name="Slide Number Placeholder 3"/>
          <p:cNvSpPr>
            <a:spLocks noGrp="1"/>
          </p:cNvSpPr>
          <p:nvPr>
            <p:ph type="sldNum" sz="quarter" idx="5"/>
          </p:nvPr>
        </p:nvSpPr>
        <p:spPr/>
        <p:txBody>
          <a:bodyPr/>
          <a:lstStyle/>
          <a:p>
            <a:fld id="{4740C29C-0C75-5641-ABAE-5EAC4585C644}" type="slidenum">
              <a:rPr lang="en-US" smtClean="0"/>
              <a:t>8</a:t>
            </a:fld>
            <a:endParaRPr lang="en-US"/>
          </a:p>
        </p:txBody>
      </p:sp>
    </p:spTree>
    <p:extLst>
      <p:ext uri="{BB962C8B-B14F-4D97-AF65-F5344CB8AC3E}">
        <p14:creationId xmlns:p14="http://schemas.microsoft.com/office/powerpoint/2010/main" val="13757556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3" name="Google Shape;243;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More time comes from two sources – first of all, students are engaged, they’re spending more time on task . Second, when you have cross-curricular games where math or science is part of history class, like the science behind the three sisters method of agriculture or using cattails to stop bleeding or how much more weight can be pulled with a Red River cart – well it’s not too surprising that students learn more science and math</a:t>
            </a:r>
            <a:endParaRPr dirty="0"/>
          </a:p>
        </p:txBody>
      </p:sp>
      <p:sp>
        <p:nvSpPr>
          <p:cNvPr id="244" name="Google Shape;244;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bg1"/>
                </a:solidFill>
              </a:rPr>
              <a:t>Published, Peer Reviewed Research Shows the Games work, </a:t>
            </a:r>
            <a:r>
              <a:rPr lang="en-US" dirty="0"/>
              <a:t>with </a:t>
            </a:r>
            <a:r>
              <a:rPr lang="en-US" sz="1200" dirty="0">
                <a:solidFill>
                  <a:schemeClr val="dk1"/>
                </a:solidFill>
                <a:latin typeface="Arial"/>
                <a:ea typeface="Arial"/>
                <a:cs typeface="Arial"/>
                <a:sym typeface="Arial"/>
              </a:rPr>
              <a:t>students using our games improved significantly on the standards taught compared to the control group, and those who played more improved more and I think there is a very simple explanation for that – time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bg1"/>
              </a:solidFill>
            </a:endParaRPr>
          </a:p>
          <a:p>
            <a:endParaRPr lang="en-US" dirty="0"/>
          </a:p>
        </p:txBody>
      </p:sp>
      <p:sp>
        <p:nvSpPr>
          <p:cNvPr id="4" name="Slide Number Placeholder 3"/>
          <p:cNvSpPr>
            <a:spLocks noGrp="1"/>
          </p:cNvSpPr>
          <p:nvPr>
            <p:ph type="sldNum" sz="quarter" idx="5"/>
          </p:nvPr>
        </p:nvSpPr>
        <p:spPr/>
        <p:txBody>
          <a:bodyPr/>
          <a:lstStyle/>
          <a:p>
            <a:fld id="{4740C29C-0C75-5641-ABAE-5EAC4585C644}" type="slidenum">
              <a:rPr lang="en-US" smtClean="0"/>
              <a:t>10</a:t>
            </a:fld>
            <a:endParaRPr lang="en-US"/>
          </a:p>
        </p:txBody>
      </p:sp>
    </p:spTree>
    <p:extLst>
      <p:ext uri="{BB962C8B-B14F-4D97-AF65-F5344CB8AC3E}">
        <p14:creationId xmlns:p14="http://schemas.microsoft.com/office/powerpoint/2010/main" val="2728556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play some games. Pick a game. Be aware that you are going to play for 10 minutes and then give suggestions on how to make it better</a:t>
            </a:r>
          </a:p>
        </p:txBody>
      </p:sp>
      <p:sp>
        <p:nvSpPr>
          <p:cNvPr id="4" name="Slide Number Placeholder 3"/>
          <p:cNvSpPr>
            <a:spLocks noGrp="1"/>
          </p:cNvSpPr>
          <p:nvPr>
            <p:ph type="sldNum" sz="quarter" idx="5"/>
          </p:nvPr>
        </p:nvSpPr>
        <p:spPr/>
        <p:txBody>
          <a:bodyPr/>
          <a:lstStyle/>
          <a:p>
            <a:fld id="{FDDAFD95-C16F-3442-854A-CF850E250257}" type="slidenum">
              <a:rPr lang="en-US" smtClean="0"/>
              <a:t>11</a:t>
            </a:fld>
            <a:endParaRPr lang="en-US"/>
          </a:p>
        </p:txBody>
      </p:sp>
    </p:spTree>
    <p:extLst>
      <p:ext uri="{BB962C8B-B14F-4D97-AF65-F5344CB8AC3E}">
        <p14:creationId xmlns:p14="http://schemas.microsoft.com/office/powerpoint/2010/main" val="36084925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to write your ideas</a:t>
            </a:r>
          </a:p>
        </p:txBody>
      </p:sp>
      <p:sp>
        <p:nvSpPr>
          <p:cNvPr id="4" name="Slide Number Placeholder 3"/>
          <p:cNvSpPr>
            <a:spLocks noGrp="1"/>
          </p:cNvSpPr>
          <p:nvPr>
            <p:ph type="sldNum" sz="quarter" idx="5"/>
          </p:nvPr>
        </p:nvSpPr>
        <p:spPr/>
        <p:txBody>
          <a:bodyPr/>
          <a:lstStyle/>
          <a:p>
            <a:fld id="{FDDAFD95-C16F-3442-854A-CF850E250257}" type="slidenum">
              <a:rPr lang="en-US" smtClean="0"/>
              <a:t>12</a:t>
            </a:fld>
            <a:endParaRPr lang="en-US"/>
          </a:p>
        </p:txBody>
      </p:sp>
    </p:spTree>
    <p:extLst>
      <p:ext uri="{BB962C8B-B14F-4D97-AF65-F5344CB8AC3E}">
        <p14:creationId xmlns:p14="http://schemas.microsoft.com/office/powerpoint/2010/main" val="33596855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friend, Melissa is enrolled in the Upper Nicola band and she asked me to come up and give a talk on using games to teach Indigenous languages</a:t>
            </a:r>
          </a:p>
        </p:txBody>
      </p:sp>
      <p:sp>
        <p:nvSpPr>
          <p:cNvPr id="4" name="Slide Number Placeholder 3"/>
          <p:cNvSpPr>
            <a:spLocks noGrp="1"/>
          </p:cNvSpPr>
          <p:nvPr>
            <p:ph type="sldNum" sz="quarter" idx="5"/>
          </p:nvPr>
        </p:nvSpPr>
        <p:spPr/>
        <p:txBody>
          <a:bodyPr/>
          <a:lstStyle/>
          <a:p>
            <a:fld id="{2FA57B53-138D-E541-8897-A17C4D71DF74}" type="slidenum">
              <a:rPr lang="en-US" smtClean="0"/>
              <a:t>13</a:t>
            </a:fld>
            <a:endParaRPr lang="en-US"/>
          </a:p>
        </p:txBody>
      </p:sp>
    </p:spTree>
    <p:extLst>
      <p:ext uri="{BB962C8B-B14F-4D97-AF65-F5344CB8AC3E}">
        <p14:creationId xmlns:p14="http://schemas.microsoft.com/office/powerpoint/2010/main" val="28322105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had done a game, Making Camp Lakota,  with the Thunder Valley cooperative at Pine Ridge and she was interested in having us present the work we had done</a:t>
            </a:r>
          </a:p>
        </p:txBody>
      </p:sp>
      <p:sp>
        <p:nvSpPr>
          <p:cNvPr id="4" name="Slide Number Placeholder 3"/>
          <p:cNvSpPr>
            <a:spLocks noGrp="1"/>
          </p:cNvSpPr>
          <p:nvPr>
            <p:ph type="sldNum" sz="quarter" idx="5"/>
          </p:nvPr>
        </p:nvSpPr>
        <p:spPr/>
        <p:txBody>
          <a:bodyPr/>
          <a:lstStyle/>
          <a:p>
            <a:fld id="{2FA57B53-138D-E541-8897-A17C4D71DF74}" type="slidenum">
              <a:rPr lang="en-US" smtClean="0"/>
              <a:t>14</a:t>
            </a:fld>
            <a:endParaRPr lang="en-US"/>
          </a:p>
        </p:txBody>
      </p:sp>
    </p:spTree>
    <p:extLst>
      <p:ext uri="{BB962C8B-B14F-4D97-AF65-F5344CB8AC3E}">
        <p14:creationId xmlns:p14="http://schemas.microsoft.com/office/powerpoint/2010/main" val="22086304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the conference, Melissa asks me if I can stick around because she says, “Some people from way the hell up north want to come down and talk with you. Now, to get to the Upper Nicola valley you need to fly into Calgary, change planes, fly into Kamloops and then someone picks you up and you drive three hours. So, I am thinking, “My dear, YOU are way the help up north, but nope.</a:t>
            </a:r>
          </a:p>
        </p:txBody>
      </p:sp>
      <p:sp>
        <p:nvSpPr>
          <p:cNvPr id="4" name="Slide Number Placeholder 3"/>
          <p:cNvSpPr>
            <a:spLocks noGrp="1"/>
          </p:cNvSpPr>
          <p:nvPr>
            <p:ph type="sldNum" sz="quarter" idx="5"/>
          </p:nvPr>
        </p:nvSpPr>
        <p:spPr/>
        <p:txBody>
          <a:bodyPr/>
          <a:lstStyle/>
          <a:p>
            <a:fld id="{2FA57B53-138D-E541-8897-A17C4D71DF74}" type="slidenum">
              <a:rPr lang="en-US" smtClean="0"/>
              <a:t>15</a:t>
            </a:fld>
            <a:endParaRPr lang="en-US"/>
          </a:p>
        </p:txBody>
      </p:sp>
    </p:spTree>
    <p:extLst>
      <p:ext uri="{BB962C8B-B14F-4D97-AF65-F5344CB8AC3E}">
        <p14:creationId xmlns:p14="http://schemas.microsoft.com/office/powerpoint/2010/main" val="25708916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4264A7-C2C4-E712-6202-4A73B6F992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B6DA13-6F6D-D980-0355-A389A75BD1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7187FF-3676-B580-31DD-029EA82B33B0}"/>
              </a:ext>
            </a:extLst>
          </p:cNvPr>
          <p:cNvSpPr>
            <a:spLocks noGrp="1"/>
          </p:cNvSpPr>
          <p:nvPr>
            <p:ph type="body" idx="1"/>
          </p:nvPr>
        </p:nvSpPr>
        <p:spPr/>
        <p:txBody>
          <a:bodyPr/>
          <a:lstStyle/>
          <a:p>
            <a:r>
              <a:rPr lang="en-US" dirty="0"/>
              <a:t>They were truly from somewhere up near the Arctic circle in a village of less than 1,000 people. They wanted a game to help revitalize their language. Lorraine Grey Bear, who worked with us on our games in Dakota, used to say that you don’t preserve a language, preservation is what you do with dead things in a museum – you revitalize a language. I truly wanted to help them but there was no way on earth that it was financially viable for us to make a game that would be played by at most 100 students a year. Since they were in Canada, I couldn’t get a grant from the U.S. for it. </a:t>
            </a:r>
          </a:p>
        </p:txBody>
      </p:sp>
      <p:sp>
        <p:nvSpPr>
          <p:cNvPr id="4" name="Slide Number Placeholder 3">
            <a:extLst>
              <a:ext uri="{FF2B5EF4-FFF2-40B4-BE49-F238E27FC236}">
                <a16:creationId xmlns:a16="http://schemas.microsoft.com/office/drawing/2014/main" id="{ADBBDDA9-9C9C-2D29-58A0-38B5F00606FE}"/>
              </a:ext>
            </a:extLst>
          </p:cNvPr>
          <p:cNvSpPr>
            <a:spLocks noGrp="1"/>
          </p:cNvSpPr>
          <p:nvPr>
            <p:ph type="sldNum" sz="quarter" idx="5"/>
          </p:nvPr>
        </p:nvSpPr>
        <p:spPr/>
        <p:txBody>
          <a:bodyPr/>
          <a:lstStyle/>
          <a:p>
            <a:fld id="{2FA57B53-138D-E541-8897-A17C4D71DF74}" type="slidenum">
              <a:rPr lang="en-US" smtClean="0"/>
              <a:t>16</a:t>
            </a:fld>
            <a:endParaRPr lang="en-US"/>
          </a:p>
        </p:txBody>
      </p:sp>
    </p:spTree>
    <p:extLst>
      <p:ext uri="{BB962C8B-B14F-4D97-AF65-F5344CB8AC3E}">
        <p14:creationId xmlns:p14="http://schemas.microsoft.com/office/powerpoint/2010/main" val="33105076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5" name="Google Shape;14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have made a lot of games, but it’s impossible for one small company to make a game not just for every Indigenous nation but to address the interests of kids in FFA, in rodeo, who are immigrants from Guatemala, whose first language is Somali or Nepali or Spanish or German.</a:t>
            </a:r>
          </a:p>
          <a:p>
            <a:pPr marL="0" lvl="0" indent="0" algn="l" rtl="0">
              <a:spcBef>
                <a:spcPts val="0"/>
              </a:spcBef>
              <a:spcAft>
                <a:spcPts val="0"/>
              </a:spcAft>
              <a:buNone/>
            </a:pPr>
            <a:endParaRPr dirty="0"/>
          </a:p>
        </p:txBody>
      </p:sp>
      <p:sp>
        <p:nvSpPr>
          <p:cNvPr id="146" name="Google Shape;14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partly an excuse to show pictures of some of my nine grandchildren – all of whom are adorable. It also draws me to the line Christy Hanson, our community manager at 7 Generation Games, would say, “Our language will not survive unless our children use it while playing.” Even for communities like the Lakota, or Native Hawaiians, like my grandchildren that are large enough to have some electronic media, it’s not enough. I have watched that Lava video approximately 487 times – but they love that video because it has volcanoes and lava</a:t>
            </a:r>
          </a:p>
        </p:txBody>
      </p:sp>
      <p:sp>
        <p:nvSpPr>
          <p:cNvPr id="4" name="Slide Number Placeholder 3"/>
          <p:cNvSpPr>
            <a:spLocks noGrp="1"/>
          </p:cNvSpPr>
          <p:nvPr>
            <p:ph type="sldNum" sz="quarter" idx="5"/>
          </p:nvPr>
        </p:nvSpPr>
        <p:spPr/>
        <p:txBody>
          <a:bodyPr/>
          <a:lstStyle/>
          <a:p>
            <a:fld id="{2FA57B53-138D-E541-8897-A17C4D71DF74}" type="slidenum">
              <a:rPr lang="en-US" smtClean="0"/>
              <a:t>18</a:t>
            </a:fld>
            <a:endParaRPr lang="en-US"/>
          </a:p>
        </p:txBody>
      </p:sp>
    </p:spTree>
    <p:extLst>
      <p:ext uri="{BB962C8B-B14F-4D97-AF65-F5344CB8AC3E}">
        <p14:creationId xmlns:p14="http://schemas.microsoft.com/office/powerpoint/2010/main" val="38279251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you want to design your game. Anyone can do it. As the title of this game made by a teacher says, Everyone counts. I am going to give you a super fast intro to designing and making a game but I am also going to give you a whole bunch of resources and the link to these slides, so you can take your time and make your own game.</a:t>
            </a:r>
          </a:p>
        </p:txBody>
      </p:sp>
      <p:sp>
        <p:nvSpPr>
          <p:cNvPr id="4" name="Slide Number Placeholder 3"/>
          <p:cNvSpPr>
            <a:spLocks noGrp="1"/>
          </p:cNvSpPr>
          <p:nvPr>
            <p:ph type="sldNum" sz="quarter" idx="5"/>
          </p:nvPr>
        </p:nvSpPr>
        <p:spPr/>
        <p:txBody>
          <a:bodyPr/>
          <a:lstStyle/>
          <a:p>
            <a:fld id="{FDDAFD95-C16F-3442-854A-CF850E250257}" type="slidenum">
              <a:rPr lang="en-US" smtClean="0"/>
              <a:t>19</a:t>
            </a:fld>
            <a:endParaRPr lang="en-US"/>
          </a:p>
        </p:txBody>
      </p:sp>
    </p:spTree>
    <p:extLst>
      <p:ext uri="{BB962C8B-B14F-4D97-AF65-F5344CB8AC3E}">
        <p14:creationId xmlns:p14="http://schemas.microsoft.com/office/powerpoint/2010/main" val="24394766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2074f6b7e10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Some of you are going to be better with art, some are better at writing. Some people do better starting with the big picture, like the narrative. I’ve generally found it helpful to play some games first, then do the game design cards, then either do a story, character back story, drawing or outline as suits you. </a:t>
            </a:r>
            <a:endParaRPr dirty="0"/>
          </a:p>
        </p:txBody>
      </p:sp>
      <p:sp>
        <p:nvSpPr>
          <p:cNvPr id="154" name="Google Shape;154;g2074f6b7e10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2c3be3583c0_1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2c3be3583c0_1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Let’s talk characters. If I realize all of the main characters in my game are boys or girls, or all all the same race, </a:t>
            </a:r>
            <a:r>
              <a:rPr lang="en-US" dirty="0"/>
              <a:t>I</a:t>
            </a:r>
            <a:r>
              <a:rPr lang="en" dirty="0"/>
              <a:t> revise the design. I want kids to see themselves in a game.</a:t>
            </a:r>
          </a:p>
          <a:p>
            <a:pPr marL="0" lvl="0" indent="0" algn="l" rtl="0">
              <a:spcBef>
                <a:spcPts val="0"/>
              </a:spcBef>
              <a:spcAft>
                <a:spcPts val="0"/>
              </a:spcAft>
              <a:buNone/>
            </a:pPr>
            <a:endParaRPr lang="en" dirty="0"/>
          </a:p>
          <a:p>
            <a:pPr marL="0" lvl="0" indent="0" algn="l" rtl="0">
              <a:spcBef>
                <a:spcPts val="0"/>
              </a:spcBef>
              <a:spcAft>
                <a:spcPts val="0"/>
              </a:spcAft>
              <a:buNone/>
            </a:pPr>
            <a:r>
              <a:rPr lang="en" dirty="0"/>
              <a:t>Taylor is </a:t>
            </a:r>
            <a:r>
              <a:rPr lang="en" dirty="0" err="1"/>
              <a:t>Metís</a:t>
            </a:r>
            <a:r>
              <a:rPr lang="en" dirty="0"/>
              <a:t>. I don’t know if Taylor is a boy or a girl. </a:t>
            </a:r>
            <a:r>
              <a:rPr lang="en" dirty="0">
                <a:solidFill>
                  <a:schemeClr val="dk1"/>
                </a:solidFill>
              </a:rPr>
              <a:t> When I told our artist that I needed a couple of kids from a game, since he’s from the Fishing Lake settlement, he looked out the window and drew a couple of kids. Taylor actually had an </a:t>
            </a:r>
            <a:r>
              <a:rPr lang="en" dirty="0" err="1">
                <a:solidFill>
                  <a:schemeClr val="dk1"/>
                </a:solidFill>
              </a:rPr>
              <a:t>Anishanaabe</a:t>
            </a:r>
            <a:r>
              <a:rPr lang="en" dirty="0">
                <a:solidFill>
                  <a:schemeClr val="dk1"/>
                </a:solidFill>
              </a:rPr>
              <a:t> name I couldn’t pronounce, so I changed the name to Taylor. The game teaches division of fractions and it’s called Bake it till you make it. </a:t>
            </a:r>
            <a:r>
              <a:rPr lang="en" dirty="0"/>
              <a:t>Melissa is First Nations from the Upper Nicola band. The part of a game she was in was discussing salmon and she knows more about salmon than anyone I’ve ever met. The scientist from the USDA there is Navajo. If you’re Navajo and you hear the name Begay, no one needs to tell you where he’s from. Dr. Edwin is black. His voice over was done by the nephew of one of our developers. They’re all in a game that teaches basic statistics. </a:t>
            </a:r>
            <a:endParaRP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2c3be3583c0_1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2c3be3583c0_1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AI prompts to START.  I’ve often found examples, prompts, templates and sentence stems to be super helpful</a:t>
            </a:r>
            <a:endParaRPr/>
          </a:p>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take a quick look at our game builder</a:t>
            </a:r>
          </a:p>
        </p:txBody>
      </p:sp>
      <p:sp>
        <p:nvSpPr>
          <p:cNvPr id="4" name="Slide Number Placeholder 3"/>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9201386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it a name.</a:t>
            </a:r>
          </a:p>
        </p:txBody>
      </p:sp>
      <p:sp>
        <p:nvSpPr>
          <p:cNvPr id="4" name="Slide Number Placeholder 3"/>
          <p:cNvSpPr>
            <a:spLocks noGrp="1"/>
          </p:cNvSpPr>
          <p:nvPr>
            <p:ph type="sldNum" sz="quarter" idx="5"/>
          </p:nvPr>
        </p:nvSpPr>
        <p:spPr/>
        <p:txBody>
          <a:bodyPr/>
          <a:lstStyle/>
          <a:p>
            <a:fld id="{2FA57B53-138D-E541-8897-A17C4D71DF74}" type="slidenum">
              <a:rPr lang="en-US" smtClean="0"/>
              <a:t>24</a:t>
            </a:fld>
            <a:endParaRPr lang="en-US"/>
          </a:p>
        </p:txBody>
      </p:sp>
    </p:spTree>
    <p:extLst>
      <p:ext uri="{BB962C8B-B14F-4D97-AF65-F5344CB8AC3E}">
        <p14:creationId xmlns:p14="http://schemas.microsoft.com/office/powerpoint/2010/main" val="19029554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Pick a theme, which will decide your colors of icons, size of text.</a:t>
            </a:r>
          </a:p>
        </p:txBody>
      </p:sp>
      <p:sp>
        <p:nvSpPr>
          <p:cNvPr id="4" name="Slide Number Placeholder 3"/>
          <p:cNvSpPr>
            <a:spLocks noGrp="1"/>
          </p:cNvSpPr>
          <p:nvPr>
            <p:ph type="sldNum" sz="quarter" idx="5"/>
          </p:nvPr>
        </p:nvSpPr>
        <p:spPr/>
        <p:txBody>
          <a:bodyPr/>
          <a:lstStyle/>
          <a:p>
            <a:fld id="{2FA57B53-138D-E541-8897-A17C4D71DF74}" type="slidenum">
              <a:rPr lang="en-US" smtClean="0"/>
              <a:t>25</a:t>
            </a:fld>
            <a:endParaRPr lang="en-US"/>
          </a:p>
        </p:txBody>
      </p:sp>
    </p:spTree>
    <p:extLst>
      <p:ext uri="{BB962C8B-B14F-4D97-AF65-F5344CB8AC3E}">
        <p14:creationId xmlns:p14="http://schemas.microsoft.com/office/powerpoint/2010/main" val="30862726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was pointed out to me in a presentation earlier this year that not everyone is familiar with the term splash screen, so, now you know, that is going to be like the title page, the page that shows up any time they start your game.</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Then you put together a game in blocks, kind of like snapping together Legos, starting with a title screen, then you can have graphic novels, a runner game moving targets, whatever you want. Every block works pretty much the same way.</a:t>
            </a:r>
          </a:p>
        </p:txBody>
      </p:sp>
      <p:sp>
        <p:nvSpPr>
          <p:cNvPr id="4" name="Slide Number Placeholder 3"/>
          <p:cNvSpPr>
            <a:spLocks noGrp="1"/>
          </p:cNvSpPr>
          <p:nvPr>
            <p:ph type="sldNum" sz="quarter" idx="5"/>
          </p:nvPr>
        </p:nvSpPr>
        <p:spPr/>
        <p:txBody>
          <a:bodyPr/>
          <a:lstStyle/>
          <a:p>
            <a:fld id="{2FA57B53-138D-E541-8897-A17C4D71DF74}" type="slidenum">
              <a:rPr lang="en-US" smtClean="0"/>
              <a:t>27</a:t>
            </a:fld>
            <a:endParaRPr lang="en-US"/>
          </a:p>
        </p:txBody>
      </p:sp>
    </p:spTree>
    <p:extLst>
      <p:ext uri="{BB962C8B-B14F-4D97-AF65-F5344CB8AC3E}">
        <p14:creationId xmlns:p14="http://schemas.microsoft.com/office/powerpoint/2010/main" val="38269950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Every block works the same. You name the block. Also, notice on the right will be an image what your block looks like. </a:t>
            </a:r>
          </a:p>
          <a:p>
            <a:endParaRPr lang="en-US" dirty="0"/>
          </a:p>
        </p:txBody>
      </p:sp>
      <p:sp>
        <p:nvSpPr>
          <p:cNvPr id="4" name="Slide Number Placeholder 3"/>
          <p:cNvSpPr>
            <a:spLocks noGrp="1"/>
          </p:cNvSpPr>
          <p:nvPr>
            <p:ph type="sldNum" sz="quarter" idx="5"/>
          </p:nvPr>
        </p:nvSpPr>
        <p:spPr/>
        <p:txBody>
          <a:bodyPr/>
          <a:lstStyle/>
          <a:p>
            <a:fld id="{2FA57B53-138D-E541-8897-A17C4D71DF74}" type="slidenum">
              <a:rPr lang="en-US" smtClean="0"/>
              <a:t>28</a:t>
            </a:fld>
            <a:endParaRPr lang="en-US"/>
          </a:p>
        </p:txBody>
      </p:sp>
    </p:spTree>
    <p:extLst>
      <p:ext uri="{BB962C8B-B14F-4D97-AF65-F5344CB8AC3E}">
        <p14:creationId xmlns:p14="http://schemas.microsoft.com/office/powerpoint/2010/main" val="236306328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Almost every page has a help screen. Just click the </a:t>
            </a:r>
            <a:r>
              <a:rPr lang="en-US"/>
              <a:t>question mark</a:t>
            </a:r>
            <a:endParaRPr lang="en-US" dirty="0"/>
          </a:p>
        </p:txBody>
      </p:sp>
      <p:sp>
        <p:nvSpPr>
          <p:cNvPr id="4" name="Slide Number Placeholder 3"/>
          <p:cNvSpPr>
            <a:spLocks noGrp="1"/>
          </p:cNvSpPr>
          <p:nvPr>
            <p:ph type="sldNum" sz="quarter" idx="5"/>
          </p:nvPr>
        </p:nvSpPr>
        <p:spPr/>
        <p:txBody>
          <a:bodyPr/>
          <a:lstStyle/>
          <a:p>
            <a:fld id="{2FA57B53-138D-E541-8897-A17C4D71DF74}" type="slidenum">
              <a:rPr lang="en-US" smtClean="0"/>
              <a:t>32</a:t>
            </a:fld>
            <a:endParaRPr lang="en-US"/>
          </a:p>
        </p:txBody>
      </p:sp>
    </p:spTree>
    <p:extLst>
      <p:ext uri="{BB962C8B-B14F-4D97-AF65-F5344CB8AC3E}">
        <p14:creationId xmlns:p14="http://schemas.microsoft.com/office/powerpoint/2010/main" val="635767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block works the same. You name the block. </a:t>
            </a:r>
          </a:p>
        </p:txBody>
      </p:sp>
      <p:sp>
        <p:nvSpPr>
          <p:cNvPr id="4" name="Slide Number Placeholder 3"/>
          <p:cNvSpPr>
            <a:spLocks noGrp="1"/>
          </p:cNvSpPr>
          <p:nvPr>
            <p:ph type="sldNum" sz="quarter" idx="5"/>
          </p:nvPr>
        </p:nvSpPr>
        <p:spPr/>
        <p:txBody>
          <a:bodyPr/>
          <a:lstStyle/>
          <a:p>
            <a:fld id="{2FA57B53-138D-E541-8897-A17C4D71DF74}" type="slidenum">
              <a:rPr lang="en-US" smtClean="0"/>
              <a:t>34</a:t>
            </a:fld>
            <a:endParaRPr lang="en-US"/>
          </a:p>
        </p:txBody>
      </p:sp>
    </p:spTree>
    <p:extLst>
      <p:ext uri="{BB962C8B-B14F-4D97-AF65-F5344CB8AC3E}">
        <p14:creationId xmlns:p14="http://schemas.microsoft.com/office/powerpoint/2010/main" val="157964417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type text to answer prompts.</a:t>
            </a:r>
          </a:p>
        </p:txBody>
      </p:sp>
      <p:sp>
        <p:nvSpPr>
          <p:cNvPr id="4" name="Slide Number Placeholder 3"/>
          <p:cNvSpPr>
            <a:spLocks noGrp="1"/>
          </p:cNvSpPr>
          <p:nvPr>
            <p:ph type="sldNum" sz="quarter" idx="5"/>
          </p:nvPr>
        </p:nvSpPr>
        <p:spPr/>
        <p:txBody>
          <a:bodyPr/>
          <a:lstStyle/>
          <a:p>
            <a:fld id="{2FA57B53-138D-E541-8897-A17C4D71DF74}" type="slidenum">
              <a:rPr lang="en-US" smtClean="0"/>
              <a:t>35</a:t>
            </a:fld>
            <a:endParaRPr lang="en-US"/>
          </a:p>
        </p:txBody>
      </p:sp>
    </p:spTree>
    <p:extLst>
      <p:ext uri="{BB962C8B-B14F-4D97-AF65-F5344CB8AC3E}">
        <p14:creationId xmlns:p14="http://schemas.microsoft.com/office/powerpoint/2010/main" val="7387983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end of each block, you’re asked for the name of the next block. It doesn’t matter if it doesn’t exist yet. </a:t>
            </a:r>
          </a:p>
        </p:txBody>
      </p:sp>
      <p:sp>
        <p:nvSpPr>
          <p:cNvPr id="4" name="Slide Number Placeholder 3"/>
          <p:cNvSpPr>
            <a:spLocks noGrp="1"/>
          </p:cNvSpPr>
          <p:nvPr>
            <p:ph type="sldNum" sz="quarter" idx="5"/>
          </p:nvPr>
        </p:nvSpPr>
        <p:spPr/>
        <p:txBody>
          <a:bodyPr/>
          <a:lstStyle/>
          <a:p>
            <a:fld id="{2FA57B53-138D-E541-8897-A17C4D71DF74}" type="slidenum">
              <a:rPr lang="en-US" smtClean="0"/>
              <a:t>36</a:t>
            </a:fld>
            <a:endParaRPr lang="en-US"/>
          </a:p>
        </p:txBody>
      </p:sp>
    </p:spTree>
    <p:extLst>
      <p:ext uri="{BB962C8B-B14F-4D97-AF65-F5344CB8AC3E}">
        <p14:creationId xmlns:p14="http://schemas.microsoft.com/office/powerpoint/2010/main" val="145260952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make a mistake, which we all do, you can edit your game just like this.  Just click on an image to change it, delete and type new text to change that and click submit.</a:t>
            </a:r>
          </a:p>
        </p:txBody>
      </p:sp>
      <p:sp>
        <p:nvSpPr>
          <p:cNvPr id="4" name="Slide Number Placeholder 3"/>
          <p:cNvSpPr>
            <a:spLocks noGrp="1"/>
          </p:cNvSpPr>
          <p:nvPr>
            <p:ph type="sldNum" sz="quarter" idx="5"/>
          </p:nvPr>
        </p:nvSpPr>
        <p:spPr/>
        <p:txBody>
          <a:bodyPr/>
          <a:lstStyle/>
          <a:p>
            <a:fld id="{2FA57B53-138D-E541-8897-A17C4D71DF74}" type="slidenum">
              <a:rPr lang="en-US" smtClean="0"/>
              <a:t>37</a:t>
            </a:fld>
            <a:endParaRPr lang="en-US"/>
          </a:p>
        </p:txBody>
      </p:sp>
    </p:spTree>
    <p:extLst>
      <p:ext uri="{BB962C8B-B14F-4D97-AF65-F5344CB8AC3E}">
        <p14:creationId xmlns:p14="http://schemas.microsoft.com/office/powerpoint/2010/main" val="106054829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you’d like to learn more, we have a </a:t>
            </a:r>
            <a:r>
              <a:rPr lang="en-US" dirty="0" err="1"/>
              <a:t>youtube</a:t>
            </a:r>
            <a:r>
              <a:rPr lang="en-US" dirty="0"/>
              <a:t> channel,  a website</a:t>
            </a:r>
          </a:p>
        </p:txBody>
      </p:sp>
      <p:sp>
        <p:nvSpPr>
          <p:cNvPr id="4" name="Slide Number Placeholder 3"/>
          <p:cNvSpPr>
            <a:spLocks noGrp="1"/>
          </p:cNvSpPr>
          <p:nvPr>
            <p:ph type="sldNum" sz="quarter" idx="5"/>
          </p:nvPr>
        </p:nvSpPr>
        <p:spPr/>
        <p:txBody>
          <a:bodyPr/>
          <a:lstStyle/>
          <a:p>
            <a:fld id="{2FA57B53-138D-E541-8897-A17C4D71DF74}" type="slidenum">
              <a:rPr lang="en-US" smtClean="0"/>
              <a:t>40</a:t>
            </a:fld>
            <a:endParaRPr lang="en-US"/>
          </a:p>
        </p:txBody>
      </p:sp>
    </p:spTree>
    <p:extLst>
      <p:ext uri="{BB962C8B-B14F-4D97-AF65-F5344CB8AC3E}">
        <p14:creationId xmlns:p14="http://schemas.microsoft.com/office/powerpoint/2010/main" val="9370389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A6C5A-C9D8-015F-23FB-D2521342E52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1E4543A-C73A-63E5-BC6D-1C049B04C6B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F81F291-AEA8-BCF2-2164-9F67C0462FBA}"/>
              </a:ext>
            </a:extLst>
          </p:cNvPr>
          <p:cNvSpPr>
            <a:spLocks noGrp="1"/>
          </p:cNvSpPr>
          <p:nvPr>
            <p:ph type="dt" sz="half" idx="10"/>
          </p:nvPr>
        </p:nvSpPr>
        <p:spPr/>
        <p:txBody>
          <a:bodyPr/>
          <a:lstStyle/>
          <a:p>
            <a:fld id="{381A7C2B-E2E4-8C4B-B283-A37CB9DA6438}" type="datetimeFigureOut">
              <a:rPr lang="en-US" smtClean="0"/>
              <a:t>10/21/26</a:t>
            </a:fld>
            <a:endParaRPr lang="en-US"/>
          </a:p>
        </p:txBody>
      </p:sp>
      <p:sp>
        <p:nvSpPr>
          <p:cNvPr id="5" name="Footer Placeholder 4">
            <a:extLst>
              <a:ext uri="{FF2B5EF4-FFF2-40B4-BE49-F238E27FC236}">
                <a16:creationId xmlns:a16="http://schemas.microsoft.com/office/drawing/2014/main" id="{EF312D75-DE31-76E5-551D-7F65B16A9F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5A1983-E023-1A6E-37BA-D57BAE5F1B8B}"/>
              </a:ext>
            </a:extLst>
          </p:cNvPr>
          <p:cNvSpPr>
            <a:spLocks noGrp="1"/>
          </p:cNvSpPr>
          <p:nvPr>
            <p:ph type="sldNum" sz="quarter" idx="12"/>
          </p:nvPr>
        </p:nvSpPr>
        <p:spPr/>
        <p:txBody>
          <a:bodyPr/>
          <a:lstStyle/>
          <a:p>
            <a:fld id="{A4741CE2-5EA8-0248-AAEB-4020EC363219}" type="slidenum">
              <a:rPr lang="en-US" smtClean="0"/>
              <a:t>‹#›</a:t>
            </a:fld>
            <a:endParaRPr lang="en-US"/>
          </a:p>
        </p:txBody>
      </p:sp>
    </p:spTree>
    <p:extLst>
      <p:ext uri="{BB962C8B-B14F-4D97-AF65-F5344CB8AC3E}">
        <p14:creationId xmlns:p14="http://schemas.microsoft.com/office/powerpoint/2010/main" val="6816025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4FC55-11AC-1BDD-E1F6-12A6F5C2469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FCA366A-788E-91BD-A831-B572111FF47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30D26C-9528-D16F-C9AC-AABE70ECFC9F}"/>
              </a:ext>
            </a:extLst>
          </p:cNvPr>
          <p:cNvSpPr>
            <a:spLocks noGrp="1"/>
          </p:cNvSpPr>
          <p:nvPr>
            <p:ph type="dt" sz="half" idx="10"/>
          </p:nvPr>
        </p:nvSpPr>
        <p:spPr/>
        <p:txBody>
          <a:bodyPr/>
          <a:lstStyle/>
          <a:p>
            <a:fld id="{381A7C2B-E2E4-8C4B-B283-A37CB9DA6438}" type="datetimeFigureOut">
              <a:rPr lang="en-US" smtClean="0"/>
              <a:t>10/21/26</a:t>
            </a:fld>
            <a:endParaRPr lang="en-US"/>
          </a:p>
        </p:txBody>
      </p:sp>
      <p:sp>
        <p:nvSpPr>
          <p:cNvPr id="5" name="Footer Placeholder 4">
            <a:extLst>
              <a:ext uri="{FF2B5EF4-FFF2-40B4-BE49-F238E27FC236}">
                <a16:creationId xmlns:a16="http://schemas.microsoft.com/office/drawing/2014/main" id="{C28498D8-CC03-C508-30B6-A2E61832D4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9776ED-6298-457E-A3E1-87DAFA0C2893}"/>
              </a:ext>
            </a:extLst>
          </p:cNvPr>
          <p:cNvSpPr>
            <a:spLocks noGrp="1"/>
          </p:cNvSpPr>
          <p:nvPr>
            <p:ph type="sldNum" sz="quarter" idx="12"/>
          </p:nvPr>
        </p:nvSpPr>
        <p:spPr/>
        <p:txBody>
          <a:bodyPr/>
          <a:lstStyle/>
          <a:p>
            <a:fld id="{A4741CE2-5EA8-0248-AAEB-4020EC363219}" type="slidenum">
              <a:rPr lang="en-US" smtClean="0"/>
              <a:t>‹#›</a:t>
            </a:fld>
            <a:endParaRPr lang="en-US"/>
          </a:p>
        </p:txBody>
      </p:sp>
    </p:spTree>
    <p:extLst>
      <p:ext uri="{BB962C8B-B14F-4D97-AF65-F5344CB8AC3E}">
        <p14:creationId xmlns:p14="http://schemas.microsoft.com/office/powerpoint/2010/main" val="23680398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646E4-72D3-F7D8-8557-4D0D0DD00F6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399595C-07FD-D36E-9EB5-251D5C1F88C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9BA4234-9FC1-199C-0665-38ABCA700B3C}"/>
              </a:ext>
            </a:extLst>
          </p:cNvPr>
          <p:cNvSpPr>
            <a:spLocks noGrp="1"/>
          </p:cNvSpPr>
          <p:nvPr>
            <p:ph type="dt" sz="half" idx="10"/>
          </p:nvPr>
        </p:nvSpPr>
        <p:spPr/>
        <p:txBody>
          <a:bodyPr/>
          <a:lstStyle/>
          <a:p>
            <a:fld id="{381A7C2B-E2E4-8C4B-B283-A37CB9DA6438}" type="datetimeFigureOut">
              <a:rPr lang="en-US" smtClean="0"/>
              <a:t>10/21/26</a:t>
            </a:fld>
            <a:endParaRPr lang="en-US"/>
          </a:p>
        </p:txBody>
      </p:sp>
      <p:sp>
        <p:nvSpPr>
          <p:cNvPr id="5" name="Footer Placeholder 4">
            <a:extLst>
              <a:ext uri="{FF2B5EF4-FFF2-40B4-BE49-F238E27FC236}">
                <a16:creationId xmlns:a16="http://schemas.microsoft.com/office/drawing/2014/main" id="{8A337562-981C-F88B-1648-3F1E8E236E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8DCC7F-00C7-E74A-8067-9D8808CA30E5}"/>
              </a:ext>
            </a:extLst>
          </p:cNvPr>
          <p:cNvSpPr>
            <a:spLocks noGrp="1"/>
          </p:cNvSpPr>
          <p:nvPr>
            <p:ph type="sldNum" sz="quarter" idx="12"/>
          </p:nvPr>
        </p:nvSpPr>
        <p:spPr/>
        <p:txBody>
          <a:bodyPr/>
          <a:lstStyle/>
          <a:p>
            <a:fld id="{A4741CE2-5EA8-0248-AAEB-4020EC363219}" type="slidenum">
              <a:rPr lang="en-US" smtClean="0"/>
              <a:t>‹#›</a:t>
            </a:fld>
            <a:endParaRPr lang="en-US"/>
          </a:p>
        </p:txBody>
      </p:sp>
    </p:spTree>
    <p:extLst>
      <p:ext uri="{BB962C8B-B14F-4D97-AF65-F5344CB8AC3E}">
        <p14:creationId xmlns:p14="http://schemas.microsoft.com/office/powerpoint/2010/main" val="8393273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CEAA2-490A-F583-549A-69C756CA641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E0F214E-5BC2-911A-5F0E-B69940CBF8E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C7F17A3-A6B5-4040-9D10-C2BE4AF9CA6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67A2F08-5C78-2C98-6C66-45EE4D74C976}"/>
              </a:ext>
            </a:extLst>
          </p:cNvPr>
          <p:cNvSpPr>
            <a:spLocks noGrp="1"/>
          </p:cNvSpPr>
          <p:nvPr>
            <p:ph type="dt" sz="half" idx="10"/>
          </p:nvPr>
        </p:nvSpPr>
        <p:spPr/>
        <p:txBody>
          <a:bodyPr/>
          <a:lstStyle/>
          <a:p>
            <a:fld id="{381A7C2B-E2E4-8C4B-B283-A37CB9DA6438}" type="datetimeFigureOut">
              <a:rPr lang="en-US" smtClean="0"/>
              <a:t>10/21/26</a:t>
            </a:fld>
            <a:endParaRPr lang="en-US"/>
          </a:p>
        </p:txBody>
      </p:sp>
      <p:sp>
        <p:nvSpPr>
          <p:cNvPr id="6" name="Footer Placeholder 5">
            <a:extLst>
              <a:ext uri="{FF2B5EF4-FFF2-40B4-BE49-F238E27FC236}">
                <a16:creationId xmlns:a16="http://schemas.microsoft.com/office/drawing/2014/main" id="{936D9AFA-0390-88F2-DA1C-EE4F95858EC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3C84F81-90AA-92D4-2B71-8B339908B2C4}"/>
              </a:ext>
            </a:extLst>
          </p:cNvPr>
          <p:cNvSpPr>
            <a:spLocks noGrp="1"/>
          </p:cNvSpPr>
          <p:nvPr>
            <p:ph type="sldNum" sz="quarter" idx="12"/>
          </p:nvPr>
        </p:nvSpPr>
        <p:spPr/>
        <p:txBody>
          <a:bodyPr/>
          <a:lstStyle/>
          <a:p>
            <a:fld id="{A4741CE2-5EA8-0248-AAEB-4020EC363219}" type="slidenum">
              <a:rPr lang="en-US" smtClean="0"/>
              <a:t>‹#›</a:t>
            </a:fld>
            <a:endParaRPr lang="en-US"/>
          </a:p>
        </p:txBody>
      </p:sp>
    </p:spTree>
    <p:extLst>
      <p:ext uri="{BB962C8B-B14F-4D97-AF65-F5344CB8AC3E}">
        <p14:creationId xmlns:p14="http://schemas.microsoft.com/office/powerpoint/2010/main" val="25680974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DED3D-1850-9820-25A9-B8798010905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DEDDB71-2B63-3CDD-DFD4-15431ADF8E4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09A2577-C888-5970-2B7F-715A01D2B23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C5FE1E-AE1F-802A-E223-A54D7626DB8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E058269-6B96-6241-52F8-417FA4159A6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4D81CB6-4FCB-114D-3409-DD1721370F6F}"/>
              </a:ext>
            </a:extLst>
          </p:cNvPr>
          <p:cNvSpPr>
            <a:spLocks noGrp="1"/>
          </p:cNvSpPr>
          <p:nvPr>
            <p:ph type="dt" sz="half" idx="10"/>
          </p:nvPr>
        </p:nvSpPr>
        <p:spPr/>
        <p:txBody>
          <a:bodyPr/>
          <a:lstStyle/>
          <a:p>
            <a:fld id="{381A7C2B-E2E4-8C4B-B283-A37CB9DA6438}" type="datetimeFigureOut">
              <a:rPr lang="en-US" smtClean="0"/>
              <a:t>10/21/26</a:t>
            </a:fld>
            <a:endParaRPr lang="en-US"/>
          </a:p>
        </p:txBody>
      </p:sp>
      <p:sp>
        <p:nvSpPr>
          <p:cNvPr id="8" name="Footer Placeholder 7">
            <a:extLst>
              <a:ext uri="{FF2B5EF4-FFF2-40B4-BE49-F238E27FC236}">
                <a16:creationId xmlns:a16="http://schemas.microsoft.com/office/drawing/2014/main" id="{2F751679-F39B-188F-CD13-8A49D118733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64FBE2D-3B41-D469-0F33-7D30815D7DD2}"/>
              </a:ext>
            </a:extLst>
          </p:cNvPr>
          <p:cNvSpPr>
            <a:spLocks noGrp="1"/>
          </p:cNvSpPr>
          <p:nvPr>
            <p:ph type="sldNum" sz="quarter" idx="12"/>
          </p:nvPr>
        </p:nvSpPr>
        <p:spPr/>
        <p:txBody>
          <a:bodyPr/>
          <a:lstStyle/>
          <a:p>
            <a:fld id="{A4741CE2-5EA8-0248-AAEB-4020EC363219}" type="slidenum">
              <a:rPr lang="en-US" smtClean="0"/>
              <a:t>‹#›</a:t>
            </a:fld>
            <a:endParaRPr lang="en-US"/>
          </a:p>
        </p:txBody>
      </p:sp>
    </p:spTree>
    <p:extLst>
      <p:ext uri="{BB962C8B-B14F-4D97-AF65-F5344CB8AC3E}">
        <p14:creationId xmlns:p14="http://schemas.microsoft.com/office/powerpoint/2010/main" val="31928971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7C3DF-AD3C-B8A1-9263-54DF3973DFF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56B11CC-DDA1-AB39-0483-2AA6D441F1C7}"/>
              </a:ext>
            </a:extLst>
          </p:cNvPr>
          <p:cNvSpPr>
            <a:spLocks noGrp="1"/>
          </p:cNvSpPr>
          <p:nvPr>
            <p:ph type="dt" sz="half" idx="10"/>
          </p:nvPr>
        </p:nvSpPr>
        <p:spPr/>
        <p:txBody>
          <a:bodyPr/>
          <a:lstStyle/>
          <a:p>
            <a:fld id="{381A7C2B-E2E4-8C4B-B283-A37CB9DA6438}" type="datetimeFigureOut">
              <a:rPr lang="en-US" smtClean="0"/>
              <a:t>10/21/26</a:t>
            </a:fld>
            <a:endParaRPr lang="en-US"/>
          </a:p>
        </p:txBody>
      </p:sp>
      <p:sp>
        <p:nvSpPr>
          <p:cNvPr id="4" name="Footer Placeholder 3">
            <a:extLst>
              <a:ext uri="{FF2B5EF4-FFF2-40B4-BE49-F238E27FC236}">
                <a16:creationId xmlns:a16="http://schemas.microsoft.com/office/drawing/2014/main" id="{00BABE85-2161-A5F3-DB5C-7A3769C908B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45CB21A-BEA4-B647-5577-17623264587E}"/>
              </a:ext>
            </a:extLst>
          </p:cNvPr>
          <p:cNvSpPr>
            <a:spLocks noGrp="1"/>
          </p:cNvSpPr>
          <p:nvPr>
            <p:ph type="sldNum" sz="quarter" idx="12"/>
          </p:nvPr>
        </p:nvSpPr>
        <p:spPr/>
        <p:txBody>
          <a:bodyPr/>
          <a:lstStyle/>
          <a:p>
            <a:fld id="{A4741CE2-5EA8-0248-AAEB-4020EC363219}" type="slidenum">
              <a:rPr lang="en-US" smtClean="0"/>
              <a:t>‹#›</a:t>
            </a:fld>
            <a:endParaRPr lang="en-US"/>
          </a:p>
        </p:txBody>
      </p:sp>
    </p:spTree>
    <p:extLst>
      <p:ext uri="{BB962C8B-B14F-4D97-AF65-F5344CB8AC3E}">
        <p14:creationId xmlns:p14="http://schemas.microsoft.com/office/powerpoint/2010/main" val="28996926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06AD52F-3656-BAA6-5D18-C4C226573E9E}"/>
              </a:ext>
            </a:extLst>
          </p:cNvPr>
          <p:cNvSpPr>
            <a:spLocks noGrp="1"/>
          </p:cNvSpPr>
          <p:nvPr>
            <p:ph type="dt" sz="half" idx="10"/>
          </p:nvPr>
        </p:nvSpPr>
        <p:spPr/>
        <p:txBody>
          <a:bodyPr/>
          <a:lstStyle/>
          <a:p>
            <a:fld id="{381A7C2B-E2E4-8C4B-B283-A37CB9DA6438}" type="datetimeFigureOut">
              <a:rPr lang="en-US" smtClean="0"/>
              <a:t>10/21/26</a:t>
            </a:fld>
            <a:endParaRPr lang="en-US"/>
          </a:p>
        </p:txBody>
      </p:sp>
      <p:sp>
        <p:nvSpPr>
          <p:cNvPr id="3" name="Footer Placeholder 2">
            <a:extLst>
              <a:ext uri="{FF2B5EF4-FFF2-40B4-BE49-F238E27FC236}">
                <a16:creationId xmlns:a16="http://schemas.microsoft.com/office/drawing/2014/main" id="{A27C2384-C00D-F571-00D1-1F99A62A767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708B0EA-E7F2-3A8E-342A-EAF3DE9A121C}"/>
              </a:ext>
            </a:extLst>
          </p:cNvPr>
          <p:cNvSpPr>
            <a:spLocks noGrp="1"/>
          </p:cNvSpPr>
          <p:nvPr>
            <p:ph type="sldNum" sz="quarter" idx="12"/>
          </p:nvPr>
        </p:nvSpPr>
        <p:spPr/>
        <p:txBody>
          <a:bodyPr/>
          <a:lstStyle/>
          <a:p>
            <a:fld id="{A4741CE2-5EA8-0248-AAEB-4020EC363219}" type="slidenum">
              <a:rPr lang="en-US" smtClean="0"/>
              <a:t>‹#›</a:t>
            </a:fld>
            <a:endParaRPr lang="en-US"/>
          </a:p>
        </p:txBody>
      </p:sp>
    </p:spTree>
    <p:extLst>
      <p:ext uri="{BB962C8B-B14F-4D97-AF65-F5344CB8AC3E}">
        <p14:creationId xmlns:p14="http://schemas.microsoft.com/office/powerpoint/2010/main" val="7780214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3F7903-2209-5602-2A40-2B2ADF41C1E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0DBD20C-567B-86EF-B7BE-244F891486F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9A461A2-B23F-27C9-FEC9-1C4F0BC01D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2346FBE-D433-69F7-8EFA-A343F4818742}"/>
              </a:ext>
            </a:extLst>
          </p:cNvPr>
          <p:cNvSpPr>
            <a:spLocks noGrp="1"/>
          </p:cNvSpPr>
          <p:nvPr>
            <p:ph type="dt" sz="half" idx="10"/>
          </p:nvPr>
        </p:nvSpPr>
        <p:spPr/>
        <p:txBody>
          <a:bodyPr/>
          <a:lstStyle/>
          <a:p>
            <a:fld id="{381A7C2B-E2E4-8C4B-B283-A37CB9DA6438}" type="datetimeFigureOut">
              <a:rPr lang="en-US" smtClean="0"/>
              <a:t>10/21/26</a:t>
            </a:fld>
            <a:endParaRPr lang="en-US"/>
          </a:p>
        </p:txBody>
      </p:sp>
      <p:sp>
        <p:nvSpPr>
          <p:cNvPr id="6" name="Footer Placeholder 5">
            <a:extLst>
              <a:ext uri="{FF2B5EF4-FFF2-40B4-BE49-F238E27FC236}">
                <a16:creationId xmlns:a16="http://schemas.microsoft.com/office/drawing/2014/main" id="{22608A29-9C51-263F-4F89-9E3613B0DE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C764CDE-535D-BA94-AB41-EF3C425C32EF}"/>
              </a:ext>
            </a:extLst>
          </p:cNvPr>
          <p:cNvSpPr>
            <a:spLocks noGrp="1"/>
          </p:cNvSpPr>
          <p:nvPr>
            <p:ph type="sldNum" sz="quarter" idx="12"/>
          </p:nvPr>
        </p:nvSpPr>
        <p:spPr/>
        <p:txBody>
          <a:bodyPr/>
          <a:lstStyle/>
          <a:p>
            <a:fld id="{A4741CE2-5EA8-0248-AAEB-4020EC363219}" type="slidenum">
              <a:rPr lang="en-US" smtClean="0"/>
              <a:t>‹#›</a:t>
            </a:fld>
            <a:endParaRPr lang="en-US"/>
          </a:p>
        </p:txBody>
      </p:sp>
    </p:spTree>
    <p:extLst>
      <p:ext uri="{BB962C8B-B14F-4D97-AF65-F5344CB8AC3E}">
        <p14:creationId xmlns:p14="http://schemas.microsoft.com/office/powerpoint/2010/main" val="27280674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CC7F3-AFC2-814A-5757-75C14EB4EA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D8881FD-BD4E-46A1-7F62-502D94538159}"/>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6184F86-0965-8D82-2B93-E1A10C3045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828ADB-F50A-9704-13F0-7031AA32EE2A}"/>
              </a:ext>
            </a:extLst>
          </p:cNvPr>
          <p:cNvSpPr>
            <a:spLocks noGrp="1"/>
          </p:cNvSpPr>
          <p:nvPr>
            <p:ph type="dt" sz="half" idx="10"/>
          </p:nvPr>
        </p:nvSpPr>
        <p:spPr/>
        <p:txBody>
          <a:bodyPr/>
          <a:lstStyle/>
          <a:p>
            <a:fld id="{381A7C2B-E2E4-8C4B-B283-A37CB9DA6438}" type="datetimeFigureOut">
              <a:rPr lang="en-US" smtClean="0"/>
              <a:t>10/21/26</a:t>
            </a:fld>
            <a:endParaRPr lang="en-US"/>
          </a:p>
        </p:txBody>
      </p:sp>
      <p:sp>
        <p:nvSpPr>
          <p:cNvPr id="6" name="Footer Placeholder 5">
            <a:extLst>
              <a:ext uri="{FF2B5EF4-FFF2-40B4-BE49-F238E27FC236}">
                <a16:creationId xmlns:a16="http://schemas.microsoft.com/office/drawing/2014/main" id="{4D52054D-6060-48C4-41BD-B1BFB7B4D12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8C9A2B9-4469-3CD5-4ECF-9CB011669350}"/>
              </a:ext>
            </a:extLst>
          </p:cNvPr>
          <p:cNvSpPr>
            <a:spLocks noGrp="1"/>
          </p:cNvSpPr>
          <p:nvPr>
            <p:ph type="sldNum" sz="quarter" idx="12"/>
          </p:nvPr>
        </p:nvSpPr>
        <p:spPr/>
        <p:txBody>
          <a:bodyPr/>
          <a:lstStyle/>
          <a:p>
            <a:fld id="{A4741CE2-5EA8-0248-AAEB-4020EC363219}" type="slidenum">
              <a:rPr lang="en-US" smtClean="0"/>
              <a:t>‹#›</a:t>
            </a:fld>
            <a:endParaRPr lang="en-US"/>
          </a:p>
        </p:txBody>
      </p:sp>
    </p:spTree>
    <p:extLst>
      <p:ext uri="{BB962C8B-B14F-4D97-AF65-F5344CB8AC3E}">
        <p14:creationId xmlns:p14="http://schemas.microsoft.com/office/powerpoint/2010/main" val="34235843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3F650-4826-D4E4-6566-CBC6E834782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9C4FECD-E49C-8049-C175-9EFBD20A921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1C859A-1645-44CF-6D06-2E6B5977C7C9}"/>
              </a:ext>
            </a:extLst>
          </p:cNvPr>
          <p:cNvSpPr>
            <a:spLocks noGrp="1"/>
          </p:cNvSpPr>
          <p:nvPr>
            <p:ph type="dt" sz="half" idx="10"/>
          </p:nvPr>
        </p:nvSpPr>
        <p:spPr/>
        <p:txBody>
          <a:bodyPr/>
          <a:lstStyle/>
          <a:p>
            <a:fld id="{381A7C2B-E2E4-8C4B-B283-A37CB9DA6438}" type="datetimeFigureOut">
              <a:rPr lang="en-US" smtClean="0"/>
              <a:t>10/21/26</a:t>
            </a:fld>
            <a:endParaRPr lang="en-US"/>
          </a:p>
        </p:txBody>
      </p:sp>
      <p:sp>
        <p:nvSpPr>
          <p:cNvPr id="5" name="Footer Placeholder 4">
            <a:extLst>
              <a:ext uri="{FF2B5EF4-FFF2-40B4-BE49-F238E27FC236}">
                <a16:creationId xmlns:a16="http://schemas.microsoft.com/office/drawing/2014/main" id="{9CAB252A-DBC4-F89A-3895-AD6BA76BCD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B211C6-CE9A-3AA2-88D0-8A7382AAE2E6}"/>
              </a:ext>
            </a:extLst>
          </p:cNvPr>
          <p:cNvSpPr>
            <a:spLocks noGrp="1"/>
          </p:cNvSpPr>
          <p:nvPr>
            <p:ph type="sldNum" sz="quarter" idx="12"/>
          </p:nvPr>
        </p:nvSpPr>
        <p:spPr/>
        <p:txBody>
          <a:bodyPr/>
          <a:lstStyle/>
          <a:p>
            <a:fld id="{A4741CE2-5EA8-0248-AAEB-4020EC363219}" type="slidenum">
              <a:rPr lang="en-US" smtClean="0"/>
              <a:t>‹#›</a:t>
            </a:fld>
            <a:endParaRPr lang="en-US"/>
          </a:p>
        </p:txBody>
      </p:sp>
    </p:spTree>
    <p:extLst>
      <p:ext uri="{BB962C8B-B14F-4D97-AF65-F5344CB8AC3E}">
        <p14:creationId xmlns:p14="http://schemas.microsoft.com/office/powerpoint/2010/main" val="12292756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38E477-003B-8E81-6A08-4D2A0C4AE3F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6CD2B76-73D0-0880-54F2-44E9EE024E1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E6B8D8D-7C8F-8575-61B1-4F5DF67402FD}"/>
              </a:ext>
            </a:extLst>
          </p:cNvPr>
          <p:cNvSpPr>
            <a:spLocks noGrp="1"/>
          </p:cNvSpPr>
          <p:nvPr>
            <p:ph type="dt" sz="half" idx="10"/>
          </p:nvPr>
        </p:nvSpPr>
        <p:spPr/>
        <p:txBody>
          <a:bodyPr/>
          <a:lstStyle/>
          <a:p>
            <a:fld id="{381A7C2B-E2E4-8C4B-B283-A37CB9DA6438}" type="datetimeFigureOut">
              <a:rPr lang="en-US" smtClean="0"/>
              <a:t>10/21/26</a:t>
            </a:fld>
            <a:endParaRPr lang="en-US"/>
          </a:p>
        </p:txBody>
      </p:sp>
      <p:sp>
        <p:nvSpPr>
          <p:cNvPr id="5" name="Footer Placeholder 4">
            <a:extLst>
              <a:ext uri="{FF2B5EF4-FFF2-40B4-BE49-F238E27FC236}">
                <a16:creationId xmlns:a16="http://schemas.microsoft.com/office/drawing/2014/main" id="{7AC0F821-9154-2345-F85C-217AC3DF30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F1DD71-033B-EF88-975E-1ECEEB551D56}"/>
              </a:ext>
            </a:extLst>
          </p:cNvPr>
          <p:cNvSpPr>
            <a:spLocks noGrp="1"/>
          </p:cNvSpPr>
          <p:nvPr>
            <p:ph type="sldNum" sz="quarter" idx="12"/>
          </p:nvPr>
        </p:nvSpPr>
        <p:spPr/>
        <p:txBody>
          <a:bodyPr/>
          <a:lstStyle/>
          <a:p>
            <a:fld id="{A4741CE2-5EA8-0248-AAEB-4020EC363219}" type="slidenum">
              <a:rPr lang="en-US" smtClean="0"/>
              <a:t>‹#›</a:t>
            </a:fld>
            <a:endParaRPr lang="en-US"/>
          </a:p>
        </p:txBody>
      </p:sp>
    </p:spTree>
    <p:extLst>
      <p:ext uri="{BB962C8B-B14F-4D97-AF65-F5344CB8AC3E}">
        <p14:creationId xmlns:p14="http://schemas.microsoft.com/office/powerpoint/2010/main" val="21385786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8102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Title Only">
  <p:cSld name="1_Title Only">
    <p:spTree>
      <p:nvGrpSpPr>
        <p:cNvPr id="1" name="Shape 47"/>
        <p:cNvGrpSpPr/>
        <p:nvPr/>
      </p:nvGrpSpPr>
      <p:grpSpPr>
        <a:xfrm>
          <a:off x="0" y="0"/>
          <a:ext cx="0" cy="0"/>
          <a:chOff x="0" y="0"/>
          <a:chExt cx="0" cy="0"/>
        </a:xfrm>
      </p:grpSpPr>
      <p:sp>
        <p:nvSpPr>
          <p:cNvPr id="48" name="Google Shape;48;p4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49" name="Google Shape;49;p4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48"/>
          <p:cNvSpPr txBox="1">
            <a:spLocks noGrp="1"/>
          </p:cNvSpPr>
          <p:nvPr>
            <p:ph type="ftr" idx="11"/>
          </p:nvPr>
        </p:nvSpPr>
        <p:spPr>
          <a:xfrm>
            <a:off x="1410877" y="6260968"/>
            <a:ext cx="3283669"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extLst>
      <p:ext uri="{BB962C8B-B14F-4D97-AF65-F5344CB8AC3E}">
        <p14:creationId xmlns:p14="http://schemas.microsoft.com/office/powerpoint/2010/main" val="25770334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670993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58D03C8-BC55-E165-7013-721FCD96DC0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EC16EE7-1848-8AE8-EFD9-5D48ED22397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870532-3779-4299-BDF7-D88EE8E617B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81A7C2B-E2E4-8C4B-B283-A37CB9DA6438}" type="datetimeFigureOut">
              <a:rPr lang="en-US" smtClean="0"/>
              <a:t>10/21/26</a:t>
            </a:fld>
            <a:endParaRPr lang="en-US"/>
          </a:p>
        </p:txBody>
      </p:sp>
      <p:sp>
        <p:nvSpPr>
          <p:cNvPr id="5" name="Footer Placeholder 4">
            <a:extLst>
              <a:ext uri="{FF2B5EF4-FFF2-40B4-BE49-F238E27FC236}">
                <a16:creationId xmlns:a16="http://schemas.microsoft.com/office/drawing/2014/main" id="{FFC79111-C44E-D139-EAB9-6591617F36C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607BEBF-3ED1-D0DA-C760-CFBFEFCDEC0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4741CE2-5EA8-0248-AAEB-4020EC363219}" type="slidenum">
              <a:rPr lang="en-US" smtClean="0"/>
              <a:t>‹#›</a:t>
            </a:fld>
            <a:endParaRPr lang="en-US"/>
          </a:p>
        </p:txBody>
      </p:sp>
    </p:spTree>
    <p:extLst>
      <p:ext uri="{BB962C8B-B14F-4D97-AF65-F5344CB8AC3E}">
        <p14:creationId xmlns:p14="http://schemas.microsoft.com/office/powerpoint/2010/main" val="37954014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jpg"/><Relationship Id="rId7"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media/image14.jp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hyperlink" Target="https://creativecommons.org/licenses/by-nc-nd/3.0/" TargetMode="External"/><Relationship Id="rId5" Type="http://schemas.openxmlformats.org/officeDocument/2006/relationships/hyperlink" Target="https://leadinglearner.me/2014/02/11/vis2040-our-top-3-priorities-teacher-quality-quality-quality/" TargetMode="External"/><Relationship Id="rId4" Type="http://schemas.openxmlformats.org/officeDocument/2006/relationships/image" Target="../media/image28.jpg"/></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39.jpg"/><Relationship Id="rId3" Type="http://schemas.openxmlformats.org/officeDocument/2006/relationships/image" Target="../media/image20.png"/><Relationship Id="rId7" Type="http://schemas.openxmlformats.org/officeDocument/2006/relationships/image" Target="../media/image35.png"/><Relationship Id="rId12" Type="http://schemas.openxmlformats.org/officeDocument/2006/relationships/image" Target="../media/image38.png"/><Relationship Id="rId17" Type="http://schemas.openxmlformats.org/officeDocument/2006/relationships/image" Target="../media/image43.png"/><Relationship Id="rId2" Type="http://schemas.openxmlformats.org/officeDocument/2006/relationships/notesSlide" Target="../notesSlides/notesSlide17.xml"/><Relationship Id="rId16" Type="http://schemas.openxmlformats.org/officeDocument/2006/relationships/image" Target="../media/image42.png"/><Relationship Id="rId1" Type="http://schemas.openxmlformats.org/officeDocument/2006/relationships/slideLayout" Target="../slideLayouts/slideLayout2.xml"/><Relationship Id="rId6" Type="http://schemas.openxmlformats.org/officeDocument/2006/relationships/image" Target="../media/image34.png"/><Relationship Id="rId11" Type="http://schemas.openxmlformats.org/officeDocument/2006/relationships/image" Target="../media/image37.png"/><Relationship Id="rId5" Type="http://schemas.openxmlformats.org/officeDocument/2006/relationships/image" Target="../media/image33.png"/><Relationship Id="rId15" Type="http://schemas.openxmlformats.org/officeDocument/2006/relationships/image" Target="../media/image41.png"/><Relationship Id="rId10" Type="http://schemas.openxmlformats.org/officeDocument/2006/relationships/image" Target="../media/image21.png"/><Relationship Id="rId4" Type="http://schemas.openxmlformats.org/officeDocument/2006/relationships/image" Target="../media/image19.png"/><Relationship Id="rId9" Type="http://schemas.openxmlformats.org/officeDocument/2006/relationships/image" Target="../media/image36.png"/><Relationship Id="rId14" Type="http://schemas.openxmlformats.org/officeDocument/2006/relationships/image" Target="../media/image40.png"/></Relationships>
</file>

<file path=ppt/slides/_rels/slide18.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46.jpg"/><Relationship Id="rId4" Type="http://schemas.openxmlformats.org/officeDocument/2006/relationships/image" Target="../media/image45.jpg"/></Relationships>
</file>

<file path=ppt/slides/_rels/slide1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20.xml"/><Relationship Id="rId1" Type="http://schemas.openxmlformats.org/officeDocument/2006/relationships/slideLayout" Target="../slideLayouts/slideLayout6.xml"/><Relationship Id="rId5" Type="http://schemas.openxmlformats.org/officeDocument/2006/relationships/hyperlink" Target="https://www.7generationgames.com/game_design/" TargetMode="External"/><Relationship Id="rId4" Type="http://schemas.openxmlformats.org/officeDocument/2006/relationships/hyperlink" Target="http://growingmath.org/"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1.xml"/><Relationship Id="rId1" Type="http://schemas.openxmlformats.org/officeDocument/2006/relationships/slideLayout" Target="../slideLayouts/slideLayout6.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22.xml.rels><?xml version="1.0" encoding="UTF-8" standalone="yes"?>
<Relationships xmlns="http://schemas.openxmlformats.org/package/2006/relationships"><Relationship Id="rId3" Type="http://schemas.openxmlformats.org/officeDocument/2006/relationships/hyperlink" Target="https://www.loc.gov/resource/nclc.01151/" TargetMode="External"/><Relationship Id="rId2" Type="http://schemas.openxmlformats.org/officeDocument/2006/relationships/notesSlide" Target="../notesSlides/notesSlide22.xml"/><Relationship Id="rId1" Type="http://schemas.openxmlformats.org/officeDocument/2006/relationships/slideLayout" Target="../slideLayouts/slideLayout6.xml"/><Relationship Id="rId6" Type="http://schemas.openxmlformats.org/officeDocument/2006/relationships/hyperlink" Target="https://docs.google.com/presentation/d/1zcHU52RU6flq89TwQFKaslYAbLJ6379YLTNwsk1dzZs/edit?usp=sharing" TargetMode="External"/><Relationship Id="rId5" Type="http://schemas.openxmlformats.org/officeDocument/2006/relationships/hyperlink" Target="https://www.loc.gov/resource/cph.3b43550/" TargetMode="External"/><Relationship Id="rId4" Type="http://schemas.openxmlformats.org/officeDocument/2006/relationships/hyperlink" Target="https://www.loc.gov/resource/nclc.00608/"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6.xml"/><Relationship Id="rId1" Type="http://schemas.openxmlformats.org/officeDocument/2006/relationships/slideLayout" Target="../slideLayouts/slideLayout14.xml"/><Relationship Id="rId5" Type="http://schemas.openxmlformats.org/officeDocument/2006/relationships/image" Target="../media/image58.png"/><Relationship Id="rId4" Type="http://schemas.openxmlformats.org/officeDocument/2006/relationships/image" Target="../media/image57.png"/></Relationships>
</file>

<file path=ppt/slides/_rels/slide2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hyperlink" Target="https://7genblocks.com/" TargetMode="External"/><Relationship Id="rId7" Type="http://schemas.openxmlformats.org/officeDocument/2006/relationships/image" Target="../media/image71.jpg"/><Relationship Id="rId2" Type="http://schemas.openxmlformats.org/officeDocument/2006/relationships/hyperlink" Target="https://www.growingmath.org/" TargetMode="External"/><Relationship Id="rId1" Type="http://schemas.openxmlformats.org/officeDocument/2006/relationships/slideLayout" Target="../slideLayouts/slideLayout2.xml"/><Relationship Id="rId6" Type="http://schemas.openxmlformats.org/officeDocument/2006/relationships/image" Target="../media/image70.png"/><Relationship Id="rId5" Type="http://schemas.openxmlformats.org/officeDocument/2006/relationships/hyperlink" Target="https://www.7generationgames.com/" TargetMode="External"/><Relationship Id="rId4" Type="http://schemas.openxmlformats.org/officeDocument/2006/relationships/hyperlink" Target="https://game-builder-7gen.com/login"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74.png"/></Relationships>
</file>

<file path=ppt/slides/_rels/slide41.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hyperlink" Target="mailto:annmaria@7generationgames.com"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98">
          <a:extLst>
            <a:ext uri="{FF2B5EF4-FFF2-40B4-BE49-F238E27FC236}">
              <a16:creationId xmlns:a16="http://schemas.microsoft.com/office/drawing/2014/main" id="{027332C8-89E7-2FE6-F430-1DC1E7CDF69E}"/>
            </a:ext>
          </a:extLst>
        </p:cNvPr>
        <p:cNvGrpSpPr/>
        <p:nvPr/>
      </p:nvGrpSpPr>
      <p:grpSpPr>
        <a:xfrm>
          <a:off x="0" y="0"/>
          <a:ext cx="0" cy="0"/>
          <a:chOff x="0" y="0"/>
          <a:chExt cx="0" cy="0"/>
        </a:xfrm>
      </p:grpSpPr>
      <p:pic>
        <p:nvPicPr>
          <p:cNvPr id="399" name="Google Shape;399;p31">
            <a:extLst>
              <a:ext uri="{FF2B5EF4-FFF2-40B4-BE49-F238E27FC236}">
                <a16:creationId xmlns:a16="http://schemas.microsoft.com/office/drawing/2014/main" id="{78823238-C99F-C02A-3E06-7C27C283473C}"/>
              </a:ext>
            </a:extLst>
          </p:cNvPr>
          <p:cNvPicPr preferRelativeResize="0"/>
          <p:nvPr/>
        </p:nvPicPr>
        <p:blipFill rotWithShape="1">
          <a:blip r:embed="rId3">
            <a:alphaModFix/>
          </a:blip>
          <a:srcRect/>
          <a:stretch/>
        </p:blipFill>
        <p:spPr>
          <a:xfrm>
            <a:off x="0" y="-1"/>
            <a:ext cx="12192000" cy="6858001"/>
          </a:xfrm>
          <a:prstGeom prst="rect">
            <a:avLst/>
          </a:prstGeom>
          <a:noFill/>
          <a:ln>
            <a:noFill/>
          </a:ln>
        </p:spPr>
      </p:pic>
      <p:pic>
        <p:nvPicPr>
          <p:cNvPr id="400" name="Google Shape;400;p31">
            <a:extLst>
              <a:ext uri="{FF2B5EF4-FFF2-40B4-BE49-F238E27FC236}">
                <a16:creationId xmlns:a16="http://schemas.microsoft.com/office/drawing/2014/main" id="{0F405D79-DF1E-F270-862C-2C739C668C51}"/>
              </a:ext>
            </a:extLst>
          </p:cNvPr>
          <p:cNvPicPr preferRelativeResize="0"/>
          <p:nvPr/>
        </p:nvPicPr>
        <p:blipFill rotWithShape="1">
          <a:blip r:embed="rId4">
            <a:alphaModFix/>
          </a:blip>
          <a:srcRect/>
          <a:stretch/>
        </p:blipFill>
        <p:spPr>
          <a:xfrm>
            <a:off x="2596896" y="4055383"/>
            <a:ext cx="2383530" cy="2802617"/>
          </a:xfrm>
          <a:prstGeom prst="rect">
            <a:avLst/>
          </a:prstGeom>
          <a:noFill/>
          <a:ln>
            <a:noFill/>
          </a:ln>
        </p:spPr>
      </p:pic>
      <p:pic>
        <p:nvPicPr>
          <p:cNvPr id="401" name="Google Shape;401;p31">
            <a:extLst>
              <a:ext uri="{FF2B5EF4-FFF2-40B4-BE49-F238E27FC236}">
                <a16:creationId xmlns:a16="http://schemas.microsoft.com/office/drawing/2014/main" id="{7DAA7A82-8085-A42D-C843-B1AF07880487}"/>
              </a:ext>
            </a:extLst>
          </p:cNvPr>
          <p:cNvPicPr preferRelativeResize="0"/>
          <p:nvPr/>
        </p:nvPicPr>
        <p:blipFill rotWithShape="1">
          <a:blip r:embed="rId5">
            <a:alphaModFix/>
          </a:blip>
          <a:srcRect/>
          <a:stretch/>
        </p:blipFill>
        <p:spPr>
          <a:xfrm>
            <a:off x="1257781" y="3789011"/>
            <a:ext cx="4194831" cy="1276300"/>
          </a:xfrm>
          <a:prstGeom prst="rect">
            <a:avLst/>
          </a:prstGeom>
          <a:noFill/>
          <a:ln>
            <a:noFill/>
          </a:ln>
        </p:spPr>
      </p:pic>
      <p:grpSp>
        <p:nvGrpSpPr>
          <p:cNvPr id="402" name="Google Shape;402;p31">
            <a:extLst>
              <a:ext uri="{FF2B5EF4-FFF2-40B4-BE49-F238E27FC236}">
                <a16:creationId xmlns:a16="http://schemas.microsoft.com/office/drawing/2014/main" id="{18CC942C-EC0B-11BC-3342-A1D79957E1FD}"/>
              </a:ext>
            </a:extLst>
          </p:cNvPr>
          <p:cNvGrpSpPr/>
          <p:nvPr/>
        </p:nvGrpSpPr>
        <p:grpSpPr>
          <a:xfrm>
            <a:off x="1494092" y="5278594"/>
            <a:ext cx="10806896" cy="683061"/>
            <a:chOff x="1385103" y="5301050"/>
            <a:chExt cx="11744446" cy="683061"/>
          </a:xfrm>
        </p:grpSpPr>
        <p:sp>
          <p:nvSpPr>
            <p:cNvPr id="403" name="Google Shape;403;p31">
              <a:extLst>
                <a:ext uri="{FF2B5EF4-FFF2-40B4-BE49-F238E27FC236}">
                  <a16:creationId xmlns:a16="http://schemas.microsoft.com/office/drawing/2014/main" id="{19E2980D-199C-ED3B-4E06-F3FCB240A646}"/>
                </a:ext>
              </a:extLst>
            </p:cNvPr>
            <p:cNvSpPr txBox="1"/>
            <p:nvPr/>
          </p:nvSpPr>
          <p:spPr>
            <a:xfrm>
              <a:off x="1385104" y="5301050"/>
              <a:ext cx="11744445" cy="537067"/>
            </a:xfrm>
            <a:prstGeom prst="rect">
              <a:avLst/>
            </a:prstGeom>
            <a:solidFill>
              <a:srgbClr val="FFFF00"/>
            </a:solidFill>
            <a:ln>
              <a:noFill/>
            </a:ln>
          </p:spPr>
          <p:txBody>
            <a:bodyPr spcFirstLastPara="1" wrap="square" lIns="274300" tIns="45700" rIns="91425" bIns="45700" anchor="t" anchorCtr="0">
              <a:noAutofit/>
            </a:bodyPr>
            <a:lstStyle/>
            <a:p>
              <a:pPr>
                <a:buSzPts val="3600"/>
              </a:pPr>
              <a:r>
                <a:rPr lang="en-US" sz="2400" i="1" dirty="0">
                  <a:solidFill>
                    <a:schemeClr val="dk1"/>
                  </a:solidFill>
                  <a:latin typeface="Trebuchet MS"/>
                  <a:ea typeface="Trebuchet MS"/>
                  <a:cs typeface="Trebuchet MS"/>
                  <a:sym typeface="Trebuchet MS"/>
                </a:rPr>
                <a:t>Games that make you smarter. Made smarter.</a:t>
              </a:r>
            </a:p>
            <a:p>
              <a:pPr marL="0" marR="0" lvl="0" indent="0" algn="l" rtl="0">
                <a:lnSpc>
                  <a:spcPct val="100000"/>
                </a:lnSpc>
                <a:spcBef>
                  <a:spcPts val="0"/>
                </a:spcBef>
                <a:spcAft>
                  <a:spcPts val="0"/>
                </a:spcAft>
                <a:buClr>
                  <a:srgbClr val="000000"/>
                </a:buClr>
                <a:buSzPts val="3600"/>
                <a:buFont typeface="Arial"/>
                <a:buNone/>
              </a:pPr>
              <a:r>
                <a:rPr lang="en-US" sz="2400" i="1" u="none" strike="noStrike" cap="none" dirty="0">
                  <a:solidFill>
                    <a:schemeClr val="dk1"/>
                  </a:solidFill>
                  <a:latin typeface="Trebuchet MS"/>
                  <a:ea typeface="Trebuchet MS"/>
                  <a:cs typeface="Trebuchet MS"/>
                  <a:sym typeface="Trebuchet MS"/>
                </a:rPr>
                <a:t>	</a:t>
              </a:r>
              <a:endParaRPr sz="2400" i="1" u="none" strike="noStrike" cap="none" dirty="0">
                <a:solidFill>
                  <a:schemeClr val="dk1"/>
                </a:solidFill>
                <a:latin typeface="Trebuchet MS"/>
                <a:ea typeface="Trebuchet MS"/>
                <a:cs typeface="Trebuchet MS"/>
                <a:sym typeface="Trebuchet MS"/>
              </a:endParaRPr>
            </a:p>
            <a:p>
              <a:pPr marL="0" marR="0" lvl="0" indent="0" algn="l" rtl="0">
                <a:lnSpc>
                  <a:spcPct val="100000"/>
                </a:lnSpc>
                <a:spcBef>
                  <a:spcPts val="0"/>
                </a:spcBef>
                <a:spcAft>
                  <a:spcPts val="0"/>
                </a:spcAft>
                <a:buClr>
                  <a:srgbClr val="000000"/>
                </a:buClr>
                <a:buSzPts val="4000"/>
                <a:buFont typeface="Calibri"/>
                <a:buNone/>
              </a:pPr>
              <a:br>
                <a:rPr lang="en-US" sz="2800" b="0" i="0" u="none" strike="noStrike" cap="none" dirty="0">
                  <a:solidFill>
                    <a:schemeClr val="dk1"/>
                  </a:solidFill>
                  <a:latin typeface="Trebuchet MS"/>
                  <a:ea typeface="Trebuchet MS"/>
                  <a:cs typeface="Trebuchet MS"/>
                  <a:sym typeface="Trebuchet MS"/>
                </a:rPr>
              </a:br>
              <a:endParaRPr sz="2800" b="1" i="0" u="none" strike="noStrike" cap="none" dirty="0">
                <a:solidFill>
                  <a:schemeClr val="dk1"/>
                </a:solidFill>
                <a:latin typeface="Trebuchet MS"/>
                <a:ea typeface="Trebuchet MS"/>
                <a:cs typeface="Trebuchet MS"/>
                <a:sym typeface="Trebuchet MS"/>
              </a:endParaRPr>
            </a:p>
          </p:txBody>
        </p:sp>
        <p:grpSp>
          <p:nvGrpSpPr>
            <p:cNvPr id="404" name="Google Shape;404;p31">
              <a:extLst>
                <a:ext uri="{FF2B5EF4-FFF2-40B4-BE49-F238E27FC236}">
                  <a16:creationId xmlns:a16="http://schemas.microsoft.com/office/drawing/2014/main" id="{AB82FCCD-E111-76EA-A1DE-0FAD840B786C}"/>
                </a:ext>
              </a:extLst>
            </p:cNvPr>
            <p:cNvGrpSpPr/>
            <p:nvPr/>
          </p:nvGrpSpPr>
          <p:grpSpPr>
            <a:xfrm>
              <a:off x="1385103" y="5810337"/>
              <a:ext cx="11744445" cy="173774"/>
              <a:chOff x="1385104" y="5810337"/>
              <a:chExt cx="11455078" cy="347548"/>
            </a:xfrm>
          </p:grpSpPr>
          <p:sp>
            <p:nvSpPr>
              <p:cNvPr id="405" name="Google Shape;405;p31">
                <a:extLst>
                  <a:ext uri="{FF2B5EF4-FFF2-40B4-BE49-F238E27FC236}">
                    <a16:creationId xmlns:a16="http://schemas.microsoft.com/office/drawing/2014/main" id="{F975B1C7-B697-A1CE-0D73-3A13C7ACD523}"/>
                  </a:ext>
                </a:extLst>
              </p:cNvPr>
              <p:cNvSpPr txBox="1"/>
              <p:nvPr/>
            </p:nvSpPr>
            <p:spPr>
              <a:xfrm>
                <a:off x="1385104" y="5810337"/>
                <a:ext cx="11455078" cy="173774"/>
              </a:xfrm>
              <a:prstGeom prst="rect">
                <a:avLst/>
              </a:prstGeom>
              <a:solidFill>
                <a:schemeClr val="dk2"/>
              </a:solidFill>
              <a:ln>
                <a:noFill/>
              </a:ln>
            </p:spPr>
            <p:txBody>
              <a:bodyPr spcFirstLastPara="1" wrap="square" lIns="274300" tIns="0" rIns="91425" bIns="45700" anchor="t" anchorCtr="0">
                <a:noAutofit/>
              </a:bodyPr>
              <a:lstStyle/>
              <a:p>
                <a:pPr marL="0" marR="0" lvl="0" indent="0" algn="l" rtl="0">
                  <a:lnSpc>
                    <a:spcPct val="100000"/>
                  </a:lnSpc>
                  <a:spcBef>
                    <a:spcPts val="0"/>
                  </a:spcBef>
                  <a:spcAft>
                    <a:spcPts val="0"/>
                  </a:spcAft>
                  <a:buClr>
                    <a:srgbClr val="000000"/>
                  </a:buClr>
                  <a:buSzPts val="4000"/>
                  <a:buFont typeface="Calibri"/>
                  <a:buNone/>
                </a:pPr>
                <a:br>
                  <a:rPr lang="en-US" sz="2800" b="0" i="0" u="none" strike="noStrike" cap="none">
                    <a:solidFill>
                      <a:schemeClr val="lt1"/>
                    </a:solidFill>
                    <a:latin typeface="Trebuchet MS"/>
                    <a:ea typeface="Trebuchet MS"/>
                    <a:cs typeface="Trebuchet MS"/>
                    <a:sym typeface="Trebuchet MS"/>
                  </a:rPr>
                </a:br>
                <a:endParaRPr sz="2800" b="1" i="0" u="none" strike="noStrike" cap="none">
                  <a:solidFill>
                    <a:schemeClr val="lt1"/>
                  </a:solidFill>
                  <a:latin typeface="Trebuchet MS"/>
                  <a:ea typeface="Trebuchet MS"/>
                  <a:cs typeface="Trebuchet MS"/>
                  <a:sym typeface="Trebuchet MS"/>
                </a:endParaRPr>
              </a:p>
            </p:txBody>
          </p:sp>
          <p:sp>
            <p:nvSpPr>
              <p:cNvPr id="406" name="Google Shape;406;p31">
                <a:extLst>
                  <a:ext uri="{FF2B5EF4-FFF2-40B4-BE49-F238E27FC236}">
                    <a16:creationId xmlns:a16="http://schemas.microsoft.com/office/drawing/2014/main" id="{0B5DD7A0-1438-EEC0-BC83-EF6964D221ED}"/>
                  </a:ext>
                </a:extLst>
              </p:cNvPr>
              <p:cNvSpPr txBox="1"/>
              <p:nvPr/>
            </p:nvSpPr>
            <p:spPr>
              <a:xfrm>
                <a:off x="1385104" y="5984111"/>
                <a:ext cx="11455078" cy="173774"/>
              </a:xfrm>
              <a:prstGeom prst="rect">
                <a:avLst/>
              </a:prstGeom>
              <a:solidFill>
                <a:schemeClr val="dk1"/>
              </a:solidFill>
              <a:ln>
                <a:noFill/>
              </a:ln>
            </p:spPr>
            <p:txBody>
              <a:bodyPr spcFirstLastPara="1" wrap="square" lIns="274300" tIns="0" rIns="91425" bIns="45700" anchor="t" anchorCtr="0">
                <a:noAutofit/>
              </a:bodyPr>
              <a:lstStyle/>
              <a:p>
                <a:pPr marL="0" marR="0" lvl="0" indent="0" algn="l" rtl="0">
                  <a:lnSpc>
                    <a:spcPct val="100000"/>
                  </a:lnSpc>
                  <a:spcBef>
                    <a:spcPts val="0"/>
                  </a:spcBef>
                  <a:spcAft>
                    <a:spcPts val="0"/>
                  </a:spcAft>
                  <a:buClr>
                    <a:srgbClr val="000000"/>
                  </a:buClr>
                  <a:buSzPts val="4000"/>
                  <a:buFont typeface="Calibri"/>
                  <a:buNone/>
                </a:pPr>
                <a:br>
                  <a:rPr lang="en-US" sz="2800" b="0" i="0" u="none" strike="noStrike" cap="none">
                    <a:solidFill>
                      <a:schemeClr val="lt1"/>
                    </a:solidFill>
                    <a:latin typeface="Trebuchet MS"/>
                    <a:ea typeface="Trebuchet MS"/>
                    <a:cs typeface="Trebuchet MS"/>
                    <a:sym typeface="Trebuchet MS"/>
                  </a:rPr>
                </a:br>
                <a:endParaRPr sz="2800" b="1" i="0" u="none" strike="noStrike" cap="none">
                  <a:solidFill>
                    <a:schemeClr val="lt1"/>
                  </a:solidFill>
                  <a:latin typeface="Trebuchet MS"/>
                  <a:ea typeface="Trebuchet MS"/>
                  <a:cs typeface="Trebuchet MS"/>
                  <a:sym typeface="Trebuchet MS"/>
                </a:endParaRPr>
              </a:p>
            </p:txBody>
          </p:sp>
        </p:grpSp>
      </p:grpSp>
    </p:spTree>
    <p:extLst>
      <p:ext uri="{BB962C8B-B14F-4D97-AF65-F5344CB8AC3E}">
        <p14:creationId xmlns:p14="http://schemas.microsoft.com/office/powerpoint/2010/main" val="30997959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108F85-C724-1490-9920-16ABD223EC65}"/>
            </a:ext>
          </a:extLst>
        </p:cNvPr>
        <p:cNvGrpSpPr/>
        <p:nvPr/>
      </p:nvGrpSpPr>
      <p:grpSpPr>
        <a:xfrm>
          <a:off x="0" y="0"/>
          <a:ext cx="0" cy="0"/>
          <a:chOff x="0" y="0"/>
          <a:chExt cx="0" cy="0"/>
        </a:xfrm>
      </p:grpSpPr>
      <p:pic>
        <p:nvPicPr>
          <p:cNvPr id="24" name="Picture 23">
            <a:extLst>
              <a:ext uri="{FF2B5EF4-FFF2-40B4-BE49-F238E27FC236}">
                <a16:creationId xmlns:a16="http://schemas.microsoft.com/office/drawing/2014/main" id="{CED90AF0-2659-4CDD-953D-D57433A338E8}"/>
              </a:ext>
            </a:extLst>
          </p:cNvPr>
          <p:cNvPicPr>
            <a:picLocks noChangeAspect="1"/>
          </p:cNvPicPr>
          <p:nvPr/>
        </p:nvPicPr>
        <p:blipFill>
          <a:blip r:embed="rId3"/>
          <a:stretch>
            <a:fillRect/>
          </a:stretch>
        </p:blipFill>
        <p:spPr>
          <a:xfrm>
            <a:off x="0" y="6684"/>
            <a:ext cx="12203908" cy="6851316"/>
          </a:xfrm>
          <a:prstGeom prst="rect">
            <a:avLst/>
          </a:prstGeom>
        </p:spPr>
      </p:pic>
      <p:pic>
        <p:nvPicPr>
          <p:cNvPr id="13" name="Picture 12">
            <a:extLst>
              <a:ext uri="{FF2B5EF4-FFF2-40B4-BE49-F238E27FC236}">
                <a16:creationId xmlns:a16="http://schemas.microsoft.com/office/drawing/2014/main" id="{3EB93201-5219-AC45-0290-13C76F76A6EB}"/>
              </a:ext>
            </a:extLst>
          </p:cNvPr>
          <p:cNvPicPr>
            <a:picLocks noChangeAspect="1"/>
          </p:cNvPicPr>
          <p:nvPr/>
        </p:nvPicPr>
        <p:blipFill>
          <a:blip r:embed="rId4"/>
          <a:stretch>
            <a:fillRect/>
          </a:stretch>
        </p:blipFill>
        <p:spPr>
          <a:xfrm>
            <a:off x="8488665" y="368515"/>
            <a:ext cx="2785158" cy="2445981"/>
          </a:xfrm>
          <a:prstGeom prst="rect">
            <a:avLst/>
          </a:prstGeom>
        </p:spPr>
      </p:pic>
      <p:pic>
        <p:nvPicPr>
          <p:cNvPr id="15" name="Picture 14">
            <a:extLst>
              <a:ext uri="{FF2B5EF4-FFF2-40B4-BE49-F238E27FC236}">
                <a16:creationId xmlns:a16="http://schemas.microsoft.com/office/drawing/2014/main" id="{71DFA219-3EEA-CFA5-CEAF-4F4F301AE963}"/>
              </a:ext>
            </a:extLst>
          </p:cNvPr>
          <p:cNvPicPr>
            <a:picLocks noChangeAspect="1"/>
          </p:cNvPicPr>
          <p:nvPr/>
        </p:nvPicPr>
        <p:blipFill>
          <a:blip r:embed="rId5"/>
          <a:stretch>
            <a:fillRect/>
          </a:stretch>
        </p:blipFill>
        <p:spPr>
          <a:xfrm>
            <a:off x="288752" y="368515"/>
            <a:ext cx="7358449" cy="2150075"/>
          </a:xfrm>
          <a:prstGeom prst="rect">
            <a:avLst/>
          </a:prstGeom>
        </p:spPr>
      </p:pic>
      <p:pic>
        <p:nvPicPr>
          <p:cNvPr id="18" name="Picture 17">
            <a:extLst>
              <a:ext uri="{FF2B5EF4-FFF2-40B4-BE49-F238E27FC236}">
                <a16:creationId xmlns:a16="http://schemas.microsoft.com/office/drawing/2014/main" id="{C1490AF3-FDE7-C51D-C818-81BBFC98ED4D}"/>
              </a:ext>
            </a:extLst>
          </p:cNvPr>
          <p:cNvPicPr>
            <a:picLocks noChangeAspect="1"/>
          </p:cNvPicPr>
          <p:nvPr/>
        </p:nvPicPr>
        <p:blipFill>
          <a:blip r:embed="rId6"/>
          <a:stretch>
            <a:fillRect/>
          </a:stretch>
        </p:blipFill>
        <p:spPr>
          <a:xfrm>
            <a:off x="515262" y="3262183"/>
            <a:ext cx="5329485" cy="2673625"/>
          </a:xfrm>
          <a:prstGeom prst="rect">
            <a:avLst/>
          </a:prstGeom>
        </p:spPr>
      </p:pic>
      <p:pic>
        <p:nvPicPr>
          <p:cNvPr id="22" name="Picture 21">
            <a:extLst>
              <a:ext uri="{FF2B5EF4-FFF2-40B4-BE49-F238E27FC236}">
                <a16:creationId xmlns:a16="http://schemas.microsoft.com/office/drawing/2014/main" id="{44BBA3DB-2B17-5687-8FB4-2D0D89EFE14E}"/>
              </a:ext>
            </a:extLst>
          </p:cNvPr>
          <p:cNvPicPr>
            <a:picLocks noChangeAspect="1"/>
          </p:cNvPicPr>
          <p:nvPr/>
        </p:nvPicPr>
        <p:blipFill>
          <a:blip r:embed="rId7"/>
          <a:stretch>
            <a:fillRect/>
          </a:stretch>
        </p:blipFill>
        <p:spPr>
          <a:xfrm>
            <a:off x="6223688" y="3262184"/>
            <a:ext cx="5854653" cy="2673625"/>
          </a:xfrm>
          <a:prstGeom prst="rect">
            <a:avLst/>
          </a:prstGeom>
        </p:spPr>
      </p:pic>
    </p:spTree>
    <p:extLst>
      <p:ext uri="{BB962C8B-B14F-4D97-AF65-F5344CB8AC3E}">
        <p14:creationId xmlns:p14="http://schemas.microsoft.com/office/powerpoint/2010/main" val="35217192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590E83F2-3650-4441-8A36-19C3E8E3A936}"/>
              </a:ext>
            </a:extLst>
          </p:cNvPr>
          <p:cNvSpPr>
            <a:spLocks noGrp="1"/>
          </p:cNvSpPr>
          <p:nvPr/>
        </p:nvSpPr>
        <p:spPr>
          <a:xfrm>
            <a:off x="609600" y="361950"/>
            <a:ext cx="10668000" cy="552450"/>
          </a:xfrm>
          <a:prstGeom prst="rect">
            <a:avLst/>
          </a:prstGeom>
          <a:solidFill>
            <a:srgbClr val="F7F2E8"/>
          </a:solidFill>
          <a:ln w="0">
            <a:noFill/>
          </a:ln>
        </p:spPr>
        <p:txBody>
          <a:bodyPr anchor="ctr"/>
          <a:lstStyle/>
          <a:p>
            <a:pPr>
              <a:defRPr sz="2550" b="1">
                <a:solidFill>
                  <a:srgbClr val="17243A"/>
                </a:solidFill>
                <a:latin typeface="DejaVu Sans"/>
                <a:ea typeface="DejaVu Sans"/>
                <a:cs typeface="DejaVu Sans"/>
              </a:defRPr>
            </a:pPr>
            <a:r>
              <a:rPr lang="en-US" dirty="0"/>
              <a:t>My plan (and I do have one)</a:t>
            </a:r>
            <a:endParaRPr sz="2550" b="1" dirty="0">
              <a:solidFill>
                <a:srgbClr val="17243A"/>
              </a:solidFill>
              <a:latin typeface="DejaVu Sans"/>
              <a:ea typeface="DejaVu Sans"/>
              <a:cs typeface="DejaVu Sans"/>
            </a:endParaRPr>
          </a:p>
        </p:txBody>
      </p:sp>
      <p:sp>
        <p:nvSpPr>
          <p:cNvPr id="3" name="Rectangle: Rounded Corners 2">
            <a:extLst>
              <a:ext uri="{FF2B5EF4-FFF2-40B4-BE49-F238E27FC236}">
                <a16:creationId xmlns:a16="http://schemas.microsoft.com/office/drawing/2014/main" id="{37427782-BF21-41D7-90BF-594E9B930075}"/>
              </a:ext>
            </a:extLst>
          </p:cNvPr>
          <p:cNvSpPr>
            <a:spLocks noGrp="1"/>
          </p:cNvSpPr>
          <p:nvPr/>
        </p:nvSpPr>
        <p:spPr>
          <a:xfrm>
            <a:off x="704850" y="1809750"/>
            <a:ext cx="2286000" cy="3143250"/>
          </a:xfrm>
          <a:prstGeom prst="roundRect">
            <a:avLst>
              <a:gd name="adj" fmla="val 7500"/>
            </a:avLst>
          </a:prstGeom>
          <a:solidFill>
            <a:srgbClr val="243B6B"/>
          </a:solidFill>
          <a:ln w="0">
            <a:noFill/>
          </a:ln>
        </p:spPr>
        <p:txBody>
          <a:bodyPr/>
          <a:lstStyle/>
          <a:p>
            <a:endParaRPr lang="en-US"/>
          </a:p>
        </p:txBody>
      </p:sp>
      <p:sp>
        <p:nvSpPr>
          <p:cNvPr id="4" name="Rectangle 3">
            <a:extLst>
              <a:ext uri="{FF2B5EF4-FFF2-40B4-BE49-F238E27FC236}">
                <a16:creationId xmlns:a16="http://schemas.microsoft.com/office/drawing/2014/main" id="{7A48BF46-6DCD-4FA4-B52C-371EBA281550}"/>
              </a:ext>
            </a:extLst>
          </p:cNvPr>
          <p:cNvSpPr>
            <a:spLocks noGrp="1"/>
          </p:cNvSpPr>
          <p:nvPr/>
        </p:nvSpPr>
        <p:spPr>
          <a:xfrm>
            <a:off x="914400" y="2000250"/>
            <a:ext cx="476250" cy="457200"/>
          </a:xfrm>
          <a:prstGeom prst="rect">
            <a:avLst/>
          </a:prstGeom>
          <a:noFill/>
          <a:ln w="0">
            <a:noFill/>
          </a:ln>
        </p:spPr>
        <p:txBody>
          <a:bodyPr anchor="ctr"/>
          <a:lstStyle/>
          <a:p>
            <a:pPr>
              <a:defRPr sz="2250" b="1">
                <a:solidFill>
                  <a:srgbClr val="FFFFFF"/>
                </a:solidFill>
                <a:latin typeface="DejaVu Sans"/>
                <a:ea typeface="DejaVu Sans"/>
                <a:cs typeface="DejaVu Sans"/>
              </a:defRPr>
            </a:pPr>
            <a:r>
              <a:rPr sz="2250" b="1">
                <a:solidFill>
                  <a:srgbClr val="FFFFFF"/>
                </a:solidFill>
                <a:latin typeface="DejaVu Sans"/>
                <a:ea typeface="DejaVu Sans"/>
                <a:cs typeface="DejaVu Sans"/>
              </a:rPr>
              <a:t>1</a:t>
            </a:r>
          </a:p>
        </p:txBody>
      </p:sp>
      <p:sp>
        <p:nvSpPr>
          <p:cNvPr id="5" name="Rectangle 4">
            <a:extLst>
              <a:ext uri="{FF2B5EF4-FFF2-40B4-BE49-F238E27FC236}">
                <a16:creationId xmlns:a16="http://schemas.microsoft.com/office/drawing/2014/main" id="{CE156B7A-36F4-428A-B13E-EEEB64D4CED6}"/>
              </a:ext>
            </a:extLst>
          </p:cNvPr>
          <p:cNvSpPr>
            <a:spLocks noGrp="1"/>
          </p:cNvSpPr>
          <p:nvPr/>
        </p:nvSpPr>
        <p:spPr>
          <a:xfrm>
            <a:off x="914400" y="2705100"/>
            <a:ext cx="1809750" cy="400050"/>
          </a:xfrm>
          <a:prstGeom prst="rect">
            <a:avLst/>
          </a:prstGeom>
          <a:noFill/>
          <a:ln w="0">
            <a:noFill/>
          </a:ln>
        </p:spPr>
        <p:txBody>
          <a:bodyPr anchor="ctr"/>
          <a:lstStyle/>
          <a:p>
            <a:pPr>
              <a:defRPr sz="1800" b="1">
                <a:solidFill>
                  <a:srgbClr val="FFFFFF"/>
                </a:solidFill>
                <a:latin typeface="DejaVu Sans"/>
                <a:ea typeface="DejaVu Sans"/>
                <a:cs typeface="DejaVu Sans"/>
              </a:defRPr>
            </a:pPr>
            <a:r>
              <a:rPr lang="en-US" sz="1800" b="1" dirty="0">
                <a:solidFill>
                  <a:srgbClr val="FFFFFF"/>
                </a:solidFill>
                <a:latin typeface="DejaVu Sans"/>
                <a:ea typeface="DejaVu Sans"/>
                <a:cs typeface="DejaVu Sans"/>
              </a:rPr>
              <a:t>WHY</a:t>
            </a:r>
            <a:endParaRPr sz="1800" b="1" dirty="0">
              <a:solidFill>
                <a:srgbClr val="FFFFFF"/>
              </a:solidFill>
              <a:latin typeface="DejaVu Sans"/>
              <a:ea typeface="DejaVu Sans"/>
              <a:cs typeface="DejaVu Sans"/>
            </a:endParaRPr>
          </a:p>
        </p:txBody>
      </p:sp>
      <p:sp>
        <p:nvSpPr>
          <p:cNvPr id="6" name="Rectangle 5">
            <a:extLst>
              <a:ext uri="{FF2B5EF4-FFF2-40B4-BE49-F238E27FC236}">
                <a16:creationId xmlns:a16="http://schemas.microsoft.com/office/drawing/2014/main" id="{9C0011CD-31DE-4A71-AE96-A4D364AEC903}"/>
              </a:ext>
            </a:extLst>
          </p:cNvPr>
          <p:cNvSpPr>
            <a:spLocks noGrp="1"/>
          </p:cNvSpPr>
          <p:nvPr/>
        </p:nvSpPr>
        <p:spPr>
          <a:xfrm>
            <a:off x="794657" y="3333750"/>
            <a:ext cx="2196193" cy="1194707"/>
          </a:xfrm>
          <a:prstGeom prst="rect">
            <a:avLst/>
          </a:prstGeom>
          <a:noFill/>
          <a:ln w="0">
            <a:noFill/>
          </a:ln>
        </p:spPr>
        <p:txBody>
          <a:bodyPr anchor="ctr"/>
          <a:lstStyle/>
          <a:p>
            <a:r>
              <a:rPr lang="en-US" sz="2000" dirty="0">
                <a:solidFill>
                  <a:schemeClr val="bg1"/>
                </a:solidFill>
              </a:rPr>
              <a:t>we developed these games</a:t>
            </a:r>
          </a:p>
        </p:txBody>
      </p:sp>
      <p:sp>
        <p:nvSpPr>
          <p:cNvPr id="7" name="Rectangle: Rounded Corners 6">
            <a:extLst>
              <a:ext uri="{FF2B5EF4-FFF2-40B4-BE49-F238E27FC236}">
                <a16:creationId xmlns:a16="http://schemas.microsoft.com/office/drawing/2014/main" id="{6663928C-22E2-43E9-834E-813AC9835094}"/>
              </a:ext>
            </a:extLst>
          </p:cNvPr>
          <p:cNvSpPr>
            <a:spLocks noGrp="1"/>
          </p:cNvSpPr>
          <p:nvPr/>
        </p:nvSpPr>
        <p:spPr>
          <a:xfrm>
            <a:off x="3695700" y="1809750"/>
            <a:ext cx="2286000" cy="3143250"/>
          </a:xfrm>
          <a:prstGeom prst="roundRect">
            <a:avLst>
              <a:gd name="adj" fmla="val 7500"/>
            </a:avLst>
          </a:prstGeom>
          <a:solidFill>
            <a:srgbClr val="A6465F"/>
          </a:solidFill>
          <a:ln w="0">
            <a:noFill/>
          </a:ln>
        </p:spPr>
        <p:txBody>
          <a:bodyPr/>
          <a:lstStyle/>
          <a:p>
            <a:endParaRPr lang="en-US"/>
          </a:p>
        </p:txBody>
      </p:sp>
      <p:sp>
        <p:nvSpPr>
          <p:cNvPr id="8" name="Rectangle 7">
            <a:extLst>
              <a:ext uri="{FF2B5EF4-FFF2-40B4-BE49-F238E27FC236}">
                <a16:creationId xmlns:a16="http://schemas.microsoft.com/office/drawing/2014/main" id="{DC5EC45B-91DA-4253-95AB-376E7E3D17C4}"/>
              </a:ext>
            </a:extLst>
          </p:cNvPr>
          <p:cNvSpPr>
            <a:spLocks noGrp="1"/>
          </p:cNvSpPr>
          <p:nvPr/>
        </p:nvSpPr>
        <p:spPr>
          <a:xfrm>
            <a:off x="3905250" y="2000250"/>
            <a:ext cx="476250" cy="457200"/>
          </a:xfrm>
          <a:prstGeom prst="rect">
            <a:avLst/>
          </a:prstGeom>
          <a:noFill/>
          <a:ln w="0">
            <a:noFill/>
          </a:ln>
        </p:spPr>
        <p:txBody>
          <a:bodyPr anchor="ctr"/>
          <a:lstStyle/>
          <a:p>
            <a:pPr>
              <a:defRPr sz="2250" b="1">
                <a:solidFill>
                  <a:srgbClr val="FFFFFF"/>
                </a:solidFill>
                <a:latin typeface="DejaVu Sans"/>
                <a:ea typeface="DejaVu Sans"/>
                <a:cs typeface="DejaVu Sans"/>
              </a:defRPr>
            </a:pPr>
            <a:r>
              <a:rPr sz="2250" b="1">
                <a:solidFill>
                  <a:srgbClr val="FFFFFF"/>
                </a:solidFill>
                <a:latin typeface="DejaVu Sans"/>
                <a:ea typeface="DejaVu Sans"/>
                <a:cs typeface="DejaVu Sans"/>
              </a:rPr>
              <a:t>2</a:t>
            </a:r>
          </a:p>
        </p:txBody>
      </p:sp>
      <p:sp>
        <p:nvSpPr>
          <p:cNvPr id="9" name="Rectangle 8">
            <a:extLst>
              <a:ext uri="{FF2B5EF4-FFF2-40B4-BE49-F238E27FC236}">
                <a16:creationId xmlns:a16="http://schemas.microsoft.com/office/drawing/2014/main" id="{9BD52538-D61A-4D52-A176-3117B71B54A5}"/>
              </a:ext>
            </a:extLst>
          </p:cNvPr>
          <p:cNvSpPr>
            <a:spLocks noGrp="1"/>
          </p:cNvSpPr>
          <p:nvPr/>
        </p:nvSpPr>
        <p:spPr>
          <a:xfrm>
            <a:off x="3905250" y="2705100"/>
            <a:ext cx="1809750" cy="400050"/>
          </a:xfrm>
          <a:prstGeom prst="rect">
            <a:avLst/>
          </a:prstGeom>
          <a:noFill/>
          <a:ln w="0">
            <a:noFill/>
          </a:ln>
        </p:spPr>
        <p:txBody>
          <a:bodyPr anchor="ctr"/>
          <a:lstStyle/>
          <a:p>
            <a:pPr>
              <a:defRPr sz="1800" b="1">
                <a:solidFill>
                  <a:srgbClr val="FFFFFF"/>
                </a:solidFill>
                <a:latin typeface="DejaVu Sans"/>
                <a:ea typeface="DejaVu Sans"/>
                <a:cs typeface="DejaVu Sans"/>
              </a:defRPr>
            </a:pPr>
            <a:r>
              <a:rPr lang="en-US" sz="1800" b="1" dirty="0">
                <a:solidFill>
                  <a:srgbClr val="FFFFFF"/>
                </a:solidFill>
                <a:latin typeface="DejaVu Sans"/>
                <a:ea typeface="DejaVu Sans"/>
                <a:cs typeface="DejaVu Sans"/>
              </a:rPr>
              <a:t>HOW</a:t>
            </a:r>
            <a:endParaRPr sz="1800" b="1" dirty="0">
              <a:solidFill>
                <a:srgbClr val="FFFFFF"/>
              </a:solidFill>
              <a:latin typeface="DejaVu Sans"/>
              <a:ea typeface="DejaVu Sans"/>
              <a:cs typeface="DejaVu Sans"/>
            </a:endParaRPr>
          </a:p>
        </p:txBody>
      </p:sp>
      <p:sp>
        <p:nvSpPr>
          <p:cNvPr id="10" name="Rectangle 9">
            <a:extLst>
              <a:ext uri="{FF2B5EF4-FFF2-40B4-BE49-F238E27FC236}">
                <a16:creationId xmlns:a16="http://schemas.microsoft.com/office/drawing/2014/main" id="{AE864A03-4FA0-4CA3-9707-660FD01D35D6}"/>
              </a:ext>
            </a:extLst>
          </p:cNvPr>
          <p:cNvSpPr>
            <a:spLocks noGrp="1"/>
          </p:cNvSpPr>
          <p:nvPr/>
        </p:nvSpPr>
        <p:spPr>
          <a:xfrm>
            <a:off x="3905250" y="3333750"/>
            <a:ext cx="1896836" cy="1028700"/>
          </a:xfrm>
          <a:prstGeom prst="rect">
            <a:avLst/>
          </a:prstGeom>
          <a:noFill/>
          <a:ln w="0">
            <a:noFill/>
          </a:ln>
        </p:spPr>
        <p:txBody>
          <a:bodyPr anchor="ctr"/>
          <a:lstStyle/>
          <a:p>
            <a:r>
              <a:rPr lang="en-US" sz="2000" dirty="0">
                <a:solidFill>
                  <a:schemeClr val="bg1"/>
                </a:solidFill>
              </a:rPr>
              <a:t>the games impacted math scores</a:t>
            </a:r>
          </a:p>
        </p:txBody>
      </p:sp>
      <p:sp>
        <p:nvSpPr>
          <p:cNvPr id="11" name="Rectangle: Rounded Corners 10">
            <a:extLst>
              <a:ext uri="{FF2B5EF4-FFF2-40B4-BE49-F238E27FC236}">
                <a16:creationId xmlns:a16="http://schemas.microsoft.com/office/drawing/2014/main" id="{A5F40777-5370-458A-9BB4-57F00015B924}"/>
              </a:ext>
            </a:extLst>
          </p:cNvPr>
          <p:cNvSpPr>
            <a:spLocks noGrp="1"/>
          </p:cNvSpPr>
          <p:nvPr/>
        </p:nvSpPr>
        <p:spPr>
          <a:xfrm>
            <a:off x="6686550" y="1809750"/>
            <a:ext cx="2286000" cy="3143250"/>
          </a:xfrm>
          <a:prstGeom prst="roundRect">
            <a:avLst>
              <a:gd name="adj" fmla="val 7500"/>
            </a:avLst>
          </a:prstGeom>
          <a:solidFill>
            <a:srgbClr val="5E7D68"/>
          </a:solidFill>
          <a:ln w="0">
            <a:noFill/>
          </a:ln>
        </p:spPr>
        <p:txBody>
          <a:bodyPr/>
          <a:lstStyle/>
          <a:p>
            <a:endParaRPr lang="en-US"/>
          </a:p>
        </p:txBody>
      </p:sp>
      <p:sp>
        <p:nvSpPr>
          <p:cNvPr id="12" name="Rectangle 11">
            <a:extLst>
              <a:ext uri="{FF2B5EF4-FFF2-40B4-BE49-F238E27FC236}">
                <a16:creationId xmlns:a16="http://schemas.microsoft.com/office/drawing/2014/main" id="{B7A649D3-57A8-494A-B0F3-51F50E5F5AF5}"/>
              </a:ext>
            </a:extLst>
          </p:cNvPr>
          <p:cNvSpPr>
            <a:spLocks noGrp="1"/>
          </p:cNvSpPr>
          <p:nvPr/>
        </p:nvSpPr>
        <p:spPr>
          <a:xfrm>
            <a:off x="6896100" y="2000250"/>
            <a:ext cx="476250" cy="457200"/>
          </a:xfrm>
          <a:prstGeom prst="rect">
            <a:avLst/>
          </a:prstGeom>
          <a:noFill/>
          <a:ln w="0">
            <a:noFill/>
          </a:ln>
        </p:spPr>
        <p:txBody>
          <a:bodyPr anchor="ctr"/>
          <a:lstStyle/>
          <a:p>
            <a:pPr>
              <a:defRPr sz="2250" b="1">
                <a:solidFill>
                  <a:srgbClr val="FFFFFF"/>
                </a:solidFill>
                <a:latin typeface="DejaVu Sans"/>
                <a:ea typeface="DejaVu Sans"/>
                <a:cs typeface="DejaVu Sans"/>
              </a:defRPr>
            </a:pPr>
            <a:r>
              <a:rPr sz="2250" b="1">
                <a:solidFill>
                  <a:srgbClr val="FFFFFF"/>
                </a:solidFill>
                <a:latin typeface="DejaVu Sans"/>
                <a:ea typeface="DejaVu Sans"/>
                <a:cs typeface="DejaVu Sans"/>
              </a:rPr>
              <a:t>3</a:t>
            </a:r>
          </a:p>
        </p:txBody>
      </p:sp>
      <p:sp>
        <p:nvSpPr>
          <p:cNvPr id="13" name="Rectangle 12">
            <a:extLst>
              <a:ext uri="{FF2B5EF4-FFF2-40B4-BE49-F238E27FC236}">
                <a16:creationId xmlns:a16="http://schemas.microsoft.com/office/drawing/2014/main" id="{8B104F58-662F-4FF8-BE1B-29AA70528D9E}"/>
              </a:ext>
            </a:extLst>
          </p:cNvPr>
          <p:cNvSpPr>
            <a:spLocks noGrp="1"/>
          </p:cNvSpPr>
          <p:nvPr/>
        </p:nvSpPr>
        <p:spPr>
          <a:xfrm>
            <a:off x="6896100" y="2705100"/>
            <a:ext cx="1809750" cy="400050"/>
          </a:xfrm>
          <a:prstGeom prst="rect">
            <a:avLst/>
          </a:prstGeom>
          <a:noFill/>
          <a:ln w="0">
            <a:noFill/>
          </a:ln>
        </p:spPr>
        <p:txBody>
          <a:bodyPr anchor="ctr"/>
          <a:lstStyle/>
          <a:p>
            <a:pPr>
              <a:defRPr sz="1800" b="1">
                <a:solidFill>
                  <a:srgbClr val="FFFFFF"/>
                </a:solidFill>
                <a:latin typeface="DejaVu Sans"/>
                <a:ea typeface="DejaVu Sans"/>
                <a:cs typeface="DejaVu Sans"/>
              </a:defRPr>
            </a:pPr>
            <a:r>
              <a:rPr lang="en-US" sz="1800" b="1" dirty="0">
                <a:solidFill>
                  <a:srgbClr val="FFFFFF"/>
                </a:solidFill>
                <a:latin typeface="DejaVu Sans"/>
                <a:ea typeface="DejaVu Sans"/>
                <a:cs typeface="DejaVu Sans"/>
              </a:rPr>
              <a:t>PLAY</a:t>
            </a:r>
            <a:endParaRPr sz="1800" b="1" dirty="0">
              <a:solidFill>
                <a:srgbClr val="FFFFFF"/>
              </a:solidFill>
              <a:latin typeface="DejaVu Sans"/>
              <a:ea typeface="DejaVu Sans"/>
              <a:cs typeface="DejaVu Sans"/>
            </a:endParaRPr>
          </a:p>
        </p:txBody>
      </p:sp>
      <p:sp>
        <p:nvSpPr>
          <p:cNvPr id="14" name="Rectangle 13">
            <a:extLst>
              <a:ext uri="{FF2B5EF4-FFF2-40B4-BE49-F238E27FC236}">
                <a16:creationId xmlns:a16="http://schemas.microsoft.com/office/drawing/2014/main" id="{8A552469-4EE6-439A-A3CF-16ECFEFAC623}"/>
              </a:ext>
            </a:extLst>
          </p:cNvPr>
          <p:cNvSpPr>
            <a:spLocks noGrp="1"/>
          </p:cNvSpPr>
          <p:nvPr/>
        </p:nvSpPr>
        <p:spPr>
          <a:xfrm>
            <a:off x="6896100" y="3333750"/>
            <a:ext cx="1809750" cy="1028700"/>
          </a:xfrm>
          <a:prstGeom prst="rect">
            <a:avLst/>
          </a:prstGeom>
          <a:noFill/>
          <a:ln w="0">
            <a:noFill/>
          </a:ln>
        </p:spPr>
        <p:txBody>
          <a:bodyPr anchor="ctr"/>
          <a:lstStyle/>
          <a:p>
            <a:r>
              <a:rPr lang="en-US" sz="2000" dirty="0">
                <a:solidFill>
                  <a:schemeClr val="bg1"/>
                </a:solidFill>
              </a:rPr>
              <a:t>WHAT</a:t>
            </a:r>
            <a:endParaRPr lang="en-US" sz="2000" b="1" dirty="0">
              <a:solidFill>
                <a:schemeClr val="bg1"/>
              </a:solidFill>
              <a:latin typeface="DejaVu Sans"/>
              <a:ea typeface="DejaVu Sans"/>
              <a:cs typeface="DejaVu Sans"/>
            </a:endParaRPr>
          </a:p>
          <a:p>
            <a:r>
              <a:rPr lang="en-US" sz="2000" dirty="0">
                <a:solidFill>
                  <a:schemeClr val="bg1"/>
                </a:solidFill>
              </a:rPr>
              <a:t>we made</a:t>
            </a:r>
          </a:p>
        </p:txBody>
      </p:sp>
      <p:sp>
        <p:nvSpPr>
          <p:cNvPr id="15" name="Rectangle: Rounded Corners 14">
            <a:extLst>
              <a:ext uri="{FF2B5EF4-FFF2-40B4-BE49-F238E27FC236}">
                <a16:creationId xmlns:a16="http://schemas.microsoft.com/office/drawing/2014/main" id="{95608AFC-AB75-4050-AFBB-2F7BEC18FFD1}"/>
              </a:ext>
            </a:extLst>
          </p:cNvPr>
          <p:cNvSpPr>
            <a:spLocks noGrp="1"/>
          </p:cNvSpPr>
          <p:nvPr/>
        </p:nvSpPr>
        <p:spPr>
          <a:xfrm>
            <a:off x="9677400" y="1809750"/>
            <a:ext cx="2286000" cy="3143250"/>
          </a:xfrm>
          <a:prstGeom prst="roundRect">
            <a:avLst>
              <a:gd name="adj" fmla="val 7500"/>
            </a:avLst>
          </a:prstGeom>
          <a:solidFill>
            <a:srgbClr val="E9B949"/>
          </a:solidFill>
          <a:ln w="0">
            <a:noFill/>
          </a:ln>
        </p:spPr>
        <p:txBody>
          <a:bodyPr/>
          <a:lstStyle/>
          <a:p>
            <a:endParaRPr lang="en-US"/>
          </a:p>
        </p:txBody>
      </p:sp>
      <p:sp>
        <p:nvSpPr>
          <p:cNvPr id="16" name="Rectangle 15">
            <a:extLst>
              <a:ext uri="{FF2B5EF4-FFF2-40B4-BE49-F238E27FC236}">
                <a16:creationId xmlns:a16="http://schemas.microsoft.com/office/drawing/2014/main" id="{AF0B848B-3CC3-4B43-85C3-8B27C2927172}"/>
              </a:ext>
            </a:extLst>
          </p:cNvPr>
          <p:cNvSpPr>
            <a:spLocks noGrp="1"/>
          </p:cNvSpPr>
          <p:nvPr/>
        </p:nvSpPr>
        <p:spPr>
          <a:xfrm>
            <a:off x="9886950" y="2000250"/>
            <a:ext cx="476250" cy="457200"/>
          </a:xfrm>
          <a:prstGeom prst="rect">
            <a:avLst/>
          </a:prstGeom>
          <a:noFill/>
          <a:ln w="0">
            <a:noFill/>
          </a:ln>
        </p:spPr>
        <p:txBody>
          <a:bodyPr anchor="ctr"/>
          <a:lstStyle/>
          <a:p>
            <a:pPr>
              <a:defRPr sz="2250" b="1">
                <a:solidFill>
                  <a:srgbClr val="FFFFFF"/>
                </a:solidFill>
                <a:latin typeface="DejaVu Sans"/>
                <a:ea typeface="DejaVu Sans"/>
                <a:cs typeface="DejaVu Sans"/>
              </a:defRPr>
            </a:pPr>
            <a:r>
              <a:rPr sz="2250" b="1">
                <a:solidFill>
                  <a:srgbClr val="FFFFFF"/>
                </a:solidFill>
                <a:latin typeface="DejaVu Sans"/>
                <a:ea typeface="DejaVu Sans"/>
                <a:cs typeface="DejaVu Sans"/>
              </a:rPr>
              <a:t>4</a:t>
            </a:r>
          </a:p>
        </p:txBody>
      </p:sp>
      <p:sp>
        <p:nvSpPr>
          <p:cNvPr id="17" name="Rectangle 16">
            <a:extLst>
              <a:ext uri="{FF2B5EF4-FFF2-40B4-BE49-F238E27FC236}">
                <a16:creationId xmlns:a16="http://schemas.microsoft.com/office/drawing/2014/main" id="{211AFB16-8838-400E-B586-66E14CF9D7B7}"/>
              </a:ext>
            </a:extLst>
          </p:cNvPr>
          <p:cNvSpPr>
            <a:spLocks noGrp="1"/>
          </p:cNvSpPr>
          <p:nvPr/>
        </p:nvSpPr>
        <p:spPr>
          <a:xfrm>
            <a:off x="9886950" y="2705100"/>
            <a:ext cx="1809750" cy="400050"/>
          </a:xfrm>
          <a:prstGeom prst="rect">
            <a:avLst/>
          </a:prstGeom>
          <a:noFill/>
          <a:ln w="0">
            <a:noFill/>
          </a:ln>
        </p:spPr>
        <p:txBody>
          <a:bodyPr anchor="ctr"/>
          <a:lstStyle/>
          <a:p>
            <a:pPr>
              <a:defRPr sz="1800" b="1">
                <a:solidFill>
                  <a:srgbClr val="FFFFFF"/>
                </a:solidFill>
                <a:latin typeface="DejaVu Sans"/>
                <a:ea typeface="DejaVu Sans"/>
                <a:cs typeface="DejaVu Sans"/>
              </a:defRPr>
            </a:pPr>
            <a:r>
              <a:rPr sz="1800" b="1" dirty="0">
                <a:solidFill>
                  <a:srgbClr val="FFFFFF"/>
                </a:solidFill>
                <a:latin typeface="DejaVu Sans"/>
                <a:ea typeface="DejaVu Sans"/>
                <a:cs typeface="DejaVu Sans"/>
              </a:rPr>
              <a:t>PLAN</a:t>
            </a:r>
          </a:p>
        </p:txBody>
      </p:sp>
      <p:sp>
        <p:nvSpPr>
          <p:cNvPr id="18" name="Rectangle 17">
            <a:extLst>
              <a:ext uri="{FF2B5EF4-FFF2-40B4-BE49-F238E27FC236}">
                <a16:creationId xmlns:a16="http://schemas.microsoft.com/office/drawing/2014/main" id="{2973B5F3-FF23-496D-B320-5DD7FBECD0C3}"/>
              </a:ext>
            </a:extLst>
          </p:cNvPr>
          <p:cNvSpPr>
            <a:spLocks noGrp="1"/>
          </p:cNvSpPr>
          <p:nvPr/>
        </p:nvSpPr>
        <p:spPr>
          <a:xfrm>
            <a:off x="9886950" y="3333750"/>
            <a:ext cx="1809750" cy="1028700"/>
          </a:xfrm>
          <a:prstGeom prst="rect">
            <a:avLst/>
          </a:prstGeom>
          <a:noFill/>
          <a:ln w="0">
            <a:noFill/>
          </a:ln>
        </p:spPr>
        <p:txBody>
          <a:bodyPr anchor="ctr"/>
          <a:lstStyle/>
          <a:p>
            <a:pPr>
              <a:defRPr sz="1425" b="0">
                <a:solidFill>
                  <a:srgbClr val="FFFFFF"/>
                </a:solidFill>
                <a:latin typeface="DejaVu Sans"/>
                <a:ea typeface="DejaVu Sans"/>
                <a:cs typeface="DejaVu Sans"/>
              </a:defRPr>
            </a:pPr>
            <a:r>
              <a:rPr lang="en-US" sz="2000" b="0" dirty="0">
                <a:solidFill>
                  <a:srgbClr val="FFFFFF"/>
                </a:solidFill>
                <a:latin typeface="DejaVu Sans"/>
                <a:ea typeface="DejaVu Sans"/>
                <a:cs typeface="DejaVu Sans"/>
              </a:rPr>
              <a:t>YOUR OWN GAMES</a:t>
            </a:r>
            <a:endParaRPr sz="2000" b="0" dirty="0">
              <a:solidFill>
                <a:srgbClr val="FFFFFF"/>
              </a:solidFill>
              <a:latin typeface="DejaVu Sans"/>
              <a:ea typeface="DejaVu Sans"/>
              <a:cs typeface="DejaVu Sans"/>
            </a:endParaRPr>
          </a:p>
        </p:txBody>
      </p:sp>
      <p:sp>
        <p:nvSpPr>
          <p:cNvPr id="19" name="Rectangle 18">
            <a:extLst>
              <a:ext uri="{FF2B5EF4-FFF2-40B4-BE49-F238E27FC236}">
                <a16:creationId xmlns:a16="http://schemas.microsoft.com/office/drawing/2014/main" id="{19A8442F-076C-4281-9EAD-028919A1122C}"/>
              </a:ext>
            </a:extLst>
          </p:cNvPr>
          <p:cNvSpPr>
            <a:spLocks noGrp="1"/>
          </p:cNvSpPr>
          <p:nvPr/>
        </p:nvSpPr>
        <p:spPr>
          <a:xfrm>
            <a:off x="11258550" y="6429375"/>
            <a:ext cx="381000" cy="209550"/>
          </a:xfrm>
          <a:prstGeom prst="rect">
            <a:avLst/>
          </a:prstGeom>
          <a:noFill/>
          <a:ln w="0">
            <a:noFill/>
          </a:ln>
        </p:spPr>
        <p:txBody>
          <a:bodyPr anchor="ctr"/>
          <a:lstStyle/>
          <a:p>
            <a:pPr>
              <a:defRPr sz="900" b="1">
                <a:solidFill>
                  <a:srgbClr val="5E7D68"/>
                </a:solidFill>
                <a:latin typeface="DejaVu Sans"/>
                <a:ea typeface="DejaVu Sans"/>
                <a:cs typeface="DejaVu Sans"/>
              </a:defRPr>
            </a:pPr>
            <a:r>
              <a:rPr sz="900" b="1">
                <a:solidFill>
                  <a:srgbClr val="5E7D68"/>
                </a:solidFill>
                <a:latin typeface="DejaVu Sans"/>
                <a:ea typeface="DejaVu Sans"/>
                <a:cs typeface="DejaVu Sans"/>
              </a:rPr>
              <a:t>02</a:t>
            </a:r>
          </a:p>
        </p:txBody>
      </p:sp>
    </p:spTree>
    <p:extLst>
      <p:ext uri="{BB962C8B-B14F-4D97-AF65-F5344CB8AC3E}">
        <p14:creationId xmlns:p14="http://schemas.microsoft.com/office/powerpoint/2010/main" val="16536497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BCAA64CC-F1FC-26EB-9708-E16B331F4BE0}"/>
              </a:ext>
            </a:extLst>
          </p:cNvPr>
          <p:cNvPicPr>
            <a:picLocks noGrp="1" noChangeAspect="1"/>
          </p:cNvPicPr>
          <p:nvPr>
            <p:ph idx="1"/>
          </p:nvPr>
        </p:nvPicPr>
        <p:blipFill>
          <a:blip r:embed="rId3"/>
          <a:stretch>
            <a:fillRect/>
          </a:stretch>
        </p:blipFill>
        <p:spPr>
          <a:xfrm>
            <a:off x="1656902" y="643466"/>
            <a:ext cx="8878195" cy="5571067"/>
          </a:xfrm>
          <a:prstGeom prst="rect">
            <a:avLst/>
          </a:prstGeom>
        </p:spPr>
      </p:pic>
    </p:spTree>
    <p:extLst>
      <p:ext uri="{BB962C8B-B14F-4D97-AF65-F5344CB8AC3E}">
        <p14:creationId xmlns:p14="http://schemas.microsoft.com/office/powerpoint/2010/main" val="12749201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AB637A57-C1B1-D353-DB50-55E2E6C9263A}"/>
              </a:ext>
            </a:extLst>
          </p:cNvPr>
          <p:cNvPicPr>
            <a:picLocks noGrp="1" noChangeAspect="1"/>
          </p:cNvPicPr>
          <p:nvPr>
            <p:ph idx="1"/>
          </p:nvPr>
        </p:nvPicPr>
        <p:blipFill>
          <a:blip r:embed="rId3"/>
          <a:srcRect r="8890" b="1"/>
          <a:stretch>
            <a:fillRect/>
          </a:stretch>
        </p:blipFill>
        <p:spPr>
          <a:xfrm>
            <a:off x="20" y="10"/>
            <a:ext cx="12191980" cy="6857990"/>
          </a:xfrm>
          <a:prstGeom prst="rect">
            <a:avLst/>
          </a:prstGeom>
        </p:spPr>
      </p:pic>
      <p:sp>
        <p:nvSpPr>
          <p:cNvPr id="2" name="Title 1">
            <a:extLst>
              <a:ext uri="{FF2B5EF4-FFF2-40B4-BE49-F238E27FC236}">
                <a16:creationId xmlns:a16="http://schemas.microsoft.com/office/drawing/2014/main" id="{2A58D1B5-53EB-55B7-3239-AFB9469442FE}"/>
              </a:ext>
            </a:extLst>
          </p:cNvPr>
          <p:cNvSpPr>
            <a:spLocks noGrp="1"/>
          </p:cNvSpPr>
          <p:nvPr>
            <p:ph type="title"/>
          </p:nvPr>
        </p:nvSpPr>
        <p:spPr>
          <a:xfrm>
            <a:off x="523875" y="5317240"/>
            <a:ext cx="11210925" cy="744836"/>
          </a:xfrm>
          <a:solidFill>
            <a:schemeClr val="bg2">
              <a:lumMod val="90000"/>
            </a:schemeClr>
          </a:solidFill>
        </p:spPr>
        <p:txBody>
          <a:bodyPr vert="horz" lIns="91440" tIns="45720" rIns="91440" bIns="45720" rtlCol="0" anchor="ctr">
            <a:normAutofit/>
          </a:bodyPr>
          <a:lstStyle/>
          <a:p>
            <a:pPr algn="ctr"/>
            <a:r>
              <a:rPr lang="en-US" sz="3600" dirty="0">
                <a:solidFill>
                  <a:schemeClr val="tx1">
                    <a:lumMod val="85000"/>
                    <a:lumOff val="15000"/>
                  </a:schemeClr>
                </a:solidFill>
              </a:rPr>
              <a:t>Careful what you wish for</a:t>
            </a:r>
          </a:p>
        </p:txBody>
      </p:sp>
    </p:spTree>
    <p:extLst>
      <p:ext uri="{BB962C8B-B14F-4D97-AF65-F5344CB8AC3E}">
        <p14:creationId xmlns:p14="http://schemas.microsoft.com/office/powerpoint/2010/main" val="42433233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303AE0-59F5-CE6C-DDF4-9FF731804C38}"/>
              </a:ext>
            </a:extLst>
          </p:cNvPr>
          <p:cNvSpPr>
            <a:spLocks noGrp="1"/>
          </p:cNvSpPr>
          <p:nvPr>
            <p:ph type="title"/>
          </p:nvPr>
        </p:nvSpPr>
        <p:spPr>
          <a:xfrm>
            <a:off x="1020467" y="1397120"/>
            <a:ext cx="4707671" cy="1225650"/>
          </a:xfrm>
        </p:spPr>
        <p:txBody>
          <a:bodyPr anchor="b">
            <a:normAutofit/>
          </a:bodyPr>
          <a:lstStyle/>
          <a:p>
            <a:r>
              <a:rPr lang="en-US" sz="3800" dirty="0"/>
              <a:t>How games can be the answer</a:t>
            </a:r>
          </a:p>
        </p:txBody>
      </p:sp>
      <p:sp>
        <p:nvSpPr>
          <p:cNvPr id="3" name="Content Placeholder 2">
            <a:extLst>
              <a:ext uri="{FF2B5EF4-FFF2-40B4-BE49-F238E27FC236}">
                <a16:creationId xmlns:a16="http://schemas.microsoft.com/office/drawing/2014/main" id="{76EFCA97-6B96-3FD6-959B-AD4DDF6FF695}"/>
              </a:ext>
            </a:extLst>
          </p:cNvPr>
          <p:cNvSpPr>
            <a:spLocks noGrp="1"/>
          </p:cNvSpPr>
          <p:nvPr>
            <p:ph idx="1"/>
          </p:nvPr>
        </p:nvSpPr>
        <p:spPr>
          <a:xfrm>
            <a:off x="1020467" y="2891752"/>
            <a:ext cx="4707671" cy="2334517"/>
          </a:xfrm>
        </p:spPr>
        <p:txBody>
          <a:bodyPr>
            <a:normAutofit/>
          </a:bodyPr>
          <a:lstStyle/>
          <a:p>
            <a:pPr marL="609570" lvl="0" indent="-304792">
              <a:spcBef>
                <a:spcPts val="0"/>
              </a:spcBef>
              <a:buClr>
                <a:schemeClr val="dk1"/>
              </a:buClr>
              <a:buSzPts val="3520"/>
              <a:buFont typeface="Arial"/>
              <a:buChar char="•"/>
            </a:pPr>
            <a:r>
              <a:rPr lang="en-US" sz="2000" dirty="0">
                <a:latin typeface="Trebuchet MS" panose="020B0703020202090204" pitchFamily="34" charset="0"/>
              </a:rPr>
              <a:t>Attendance </a:t>
            </a:r>
          </a:p>
          <a:p>
            <a:pPr marL="609570" lvl="0" indent="-304792">
              <a:spcBef>
                <a:spcPts val="800"/>
              </a:spcBef>
              <a:buClr>
                <a:schemeClr val="dk1"/>
              </a:buClr>
              <a:buSzPts val="3520"/>
              <a:buFont typeface="Arial"/>
              <a:buChar char="•"/>
            </a:pPr>
            <a:r>
              <a:rPr lang="en-US" sz="2000" dirty="0">
                <a:latin typeface="Trebuchet MS" panose="020B0703020202090204" pitchFamily="34" charset="0"/>
              </a:rPr>
              <a:t>Engagement</a:t>
            </a:r>
          </a:p>
          <a:p>
            <a:pPr marL="609570" lvl="0" indent="-304792">
              <a:spcBef>
                <a:spcPts val="800"/>
              </a:spcBef>
              <a:buClr>
                <a:schemeClr val="dk1"/>
              </a:buClr>
              <a:buSzPts val="3520"/>
              <a:buFont typeface="Arial"/>
              <a:buChar char="•"/>
            </a:pPr>
            <a:r>
              <a:rPr lang="en-US" sz="2000" dirty="0">
                <a:latin typeface="Trebuchet MS" panose="020B0703020202090204" pitchFamily="34" charset="0"/>
              </a:rPr>
              <a:t>Differentiation</a:t>
            </a:r>
          </a:p>
          <a:p>
            <a:pPr marL="609570" lvl="0" indent="-304792">
              <a:spcBef>
                <a:spcPts val="800"/>
              </a:spcBef>
              <a:buClr>
                <a:schemeClr val="dk1"/>
              </a:buClr>
              <a:buSzPts val="3520"/>
              <a:buFont typeface="Arial"/>
              <a:buChar char="•"/>
            </a:pPr>
            <a:r>
              <a:rPr lang="en-US" sz="2000" dirty="0">
                <a:latin typeface="Trebuchet MS" panose="020B0703020202090204" pitchFamily="34" charset="0"/>
              </a:rPr>
              <a:t>Need to educate the whole child</a:t>
            </a:r>
          </a:p>
          <a:p>
            <a:endParaRPr lang="en-US" sz="2000" dirty="0">
              <a:solidFill>
                <a:schemeClr val="bg1"/>
              </a:solidFill>
            </a:endParaRPr>
          </a:p>
        </p:txBody>
      </p:sp>
      <p:pic>
        <p:nvPicPr>
          <p:cNvPr id="5" name="Google Shape;287;p16" descr="NSF I-CORPS @ CMI - | University of Utah">
            <a:extLst>
              <a:ext uri="{FF2B5EF4-FFF2-40B4-BE49-F238E27FC236}">
                <a16:creationId xmlns:a16="http://schemas.microsoft.com/office/drawing/2014/main" id="{26F18F4E-B707-1162-F598-876B6268DAE9}"/>
              </a:ext>
            </a:extLst>
          </p:cNvPr>
          <p:cNvPicPr preferRelativeResize="0"/>
          <p:nvPr/>
        </p:nvPicPr>
        <p:blipFill rotWithShape="1">
          <a:blip r:embed="rId3"/>
          <a:stretch/>
        </p:blipFill>
        <p:spPr>
          <a:xfrm>
            <a:off x="8087065" y="5698331"/>
            <a:ext cx="3978729" cy="956128"/>
          </a:xfrm>
          <a:prstGeom prst="rect">
            <a:avLst/>
          </a:prstGeom>
          <a:noFill/>
        </p:spPr>
      </p:pic>
      <p:pic>
        <p:nvPicPr>
          <p:cNvPr id="4" name="Google Shape;129;p4" descr="A picture containing text, person, indoor, computer&#10;&#10;Description automatically generated">
            <a:extLst>
              <a:ext uri="{FF2B5EF4-FFF2-40B4-BE49-F238E27FC236}">
                <a16:creationId xmlns:a16="http://schemas.microsoft.com/office/drawing/2014/main" id="{98676A65-38E9-28D8-189C-13E20A8B06E0}"/>
              </a:ext>
            </a:extLst>
          </p:cNvPr>
          <p:cNvPicPr preferRelativeResize="0"/>
          <p:nvPr/>
        </p:nvPicPr>
        <p:blipFill rotWithShape="1">
          <a:blip r:embed="rId4"/>
          <a:srcRect l="13909" r="13909"/>
          <a:stretch/>
        </p:blipFill>
        <p:spPr>
          <a:xfrm>
            <a:off x="6695508" y="1235868"/>
            <a:ext cx="4894031" cy="4130122"/>
          </a:xfrm>
          <a:prstGeom prst="rect">
            <a:avLst/>
          </a:prstGeom>
          <a:noFill/>
        </p:spPr>
      </p:pic>
    </p:spTree>
    <p:extLst>
      <p:ext uri="{BB962C8B-B14F-4D97-AF65-F5344CB8AC3E}">
        <p14:creationId xmlns:p14="http://schemas.microsoft.com/office/powerpoint/2010/main" val="10155692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7" name="Google Shape;307;p22"/>
          <p:cNvSpPr/>
          <p:nvPr/>
        </p:nvSpPr>
        <p:spPr>
          <a:xfrm>
            <a:off x="8277602" y="1171622"/>
            <a:ext cx="3478696" cy="4591878"/>
          </a:xfrm>
          <a:prstGeom prst="rect">
            <a:avLst/>
          </a:prstGeom>
          <a:solidFill>
            <a:srgbClr val="FFE000">
              <a:alpha val="49411"/>
            </a:srgbClr>
          </a:solidFill>
          <a:ln w="381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8" name="Google Shape;308;p22"/>
          <p:cNvSpPr/>
          <p:nvPr/>
        </p:nvSpPr>
        <p:spPr>
          <a:xfrm>
            <a:off x="4356652" y="1171622"/>
            <a:ext cx="3478696" cy="4591878"/>
          </a:xfrm>
          <a:prstGeom prst="rect">
            <a:avLst/>
          </a:prstGeom>
          <a:solidFill>
            <a:srgbClr val="E7E6E6"/>
          </a:solidFill>
          <a:ln w="381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9" name="Google Shape;309;p22"/>
          <p:cNvSpPr/>
          <p:nvPr/>
        </p:nvSpPr>
        <p:spPr>
          <a:xfrm>
            <a:off x="435702" y="1171622"/>
            <a:ext cx="3478696" cy="4591878"/>
          </a:xfrm>
          <a:prstGeom prst="rect">
            <a:avLst/>
          </a:prstGeom>
          <a:solidFill>
            <a:srgbClr val="E7E6E6"/>
          </a:solidFill>
          <a:ln w="381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310" name="Google Shape;310;p22" descr="Fortnite (for PC) Review | PCMag"/>
          <p:cNvPicPr preferRelativeResize="0"/>
          <p:nvPr/>
        </p:nvPicPr>
        <p:blipFill rotWithShape="1">
          <a:blip r:embed="rId3">
            <a:alphaModFix/>
          </a:blip>
          <a:srcRect/>
          <a:stretch/>
        </p:blipFill>
        <p:spPr>
          <a:xfrm>
            <a:off x="803450" y="1887670"/>
            <a:ext cx="2743200" cy="1541330"/>
          </a:xfrm>
          <a:prstGeom prst="rect">
            <a:avLst/>
          </a:prstGeom>
          <a:noFill/>
          <a:ln>
            <a:noFill/>
          </a:ln>
        </p:spPr>
      </p:pic>
      <p:pic>
        <p:nvPicPr>
          <p:cNvPr id="311" name="Google Shape;311;p22" descr="Shadowlands Alpha - Bastion Gameplay Video #1"/>
          <p:cNvPicPr preferRelativeResize="0"/>
          <p:nvPr/>
        </p:nvPicPr>
        <p:blipFill rotWithShape="1">
          <a:blip r:embed="rId4">
            <a:alphaModFix/>
          </a:blip>
          <a:srcRect/>
          <a:stretch/>
        </p:blipFill>
        <p:spPr>
          <a:xfrm>
            <a:off x="839015" y="3936710"/>
            <a:ext cx="2743200" cy="1543050"/>
          </a:xfrm>
          <a:prstGeom prst="rect">
            <a:avLst/>
          </a:prstGeom>
          <a:noFill/>
          <a:ln>
            <a:noFill/>
          </a:ln>
        </p:spPr>
      </p:pic>
      <p:pic>
        <p:nvPicPr>
          <p:cNvPr id="312" name="Google Shape;312;p22"/>
          <p:cNvPicPr preferRelativeResize="0"/>
          <p:nvPr/>
        </p:nvPicPr>
        <p:blipFill rotWithShape="1">
          <a:blip r:embed="rId5">
            <a:alphaModFix/>
          </a:blip>
          <a:srcRect/>
          <a:stretch/>
        </p:blipFill>
        <p:spPr>
          <a:xfrm>
            <a:off x="4724400" y="1866594"/>
            <a:ext cx="2743200" cy="1543050"/>
          </a:xfrm>
          <a:prstGeom prst="rect">
            <a:avLst/>
          </a:prstGeom>
          <a:noFill/>
          <a:ln>
            <a:noFill/>
          </a:ln>
        </p:spPr>
      </p:pic>
      <p:pic>
        <p:nvPicPr>
          <p:cNvPr id="313" name="Google Shape;313;p22" descr="A screenshot from Minecraft, a popular video game which poses a... |  Download Scientific Diagram"/>
          <p:cNvPicPr preferRelativeResize="0"/>
          <p:nvPr/>
        </p:nvPicPr>
        <p:blipFill rotWithShape="1">
          <a:blip r:embed="rId6">
            <a:alphaModFix/>
          </a:blip>
          <a:srcRect/>
          <a:stretch/>
        </p:blipFill>
        <p:spPr>
          <a:xfrm>
            <a:off x="4724400" y="3936710"/>
            <a:ext cx="2743200" cy="1460665"/>
          </a:xfrm>
          <a:prstGeom prst="rect">
            <a:avLst/>
          </a:prstGeom>
          <a:noFill/>
          <a:ln>
            <a:noFill/>
          </a:ln>
        </p:spPr>
      </p:pic>
      <p:pic>
        <p:nvPicPr>
          <p:cNvPr id="314" name="Google Shape;314;p22" descr="Diagram&#10;&#10;Description automatically generated with medium confidence"/>
          <p:cNvPicPr preferRelativeResize="0"/>
          <p:nvPr/>
        </p:nvPicPr>
        <p:blipFill rotWithShape="1">
          <a:blip r:embed="rId7">
            <a:alphaModFix/>
          </a:blip>
          <a:srcRect/>
          <a:stretch/>
        </p:blipFill>
        <p:spPr>
          <a:xfrm>
            <a:off x="8645350" y="1874262"/>
            <a:ext cx="2743200" cy="1573563"/>
          </a:xfrm>
          <a:prstGeom prst="rect">
            <a:avLst/>
          </a:prstGeom>
          <a:noFill/>
          <a:ln>
            <a:noFill/>
          </a:ln>
        </p:spPr>
      </p:pic>
      <p:sp>
        <p:nvSpPr>
          <p:cNvPr id="315" name="Google Shape;315;p22"/>
          <p:cNvSpPr txBox="1"/>
          <p:nvPr/>
        </p:nvSpPr>
        <p:spPr>
          <a:xfrm>
            <a:off x="1318967" y="-292549"/>
            <a:ext cx="9916744" cy="1749631"/>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rgbClr val="000000"/>
              </a:buClr>
              <a:buSzPts val="4400"/>
              <a:buFont typeface="Trebuchet MS"/>
              <a:buNone/>
            </a:pPr>
            <a:r>
              <a:rPr lang="en-US" sz="4400" dirty="0">
                <a:solidFill>
                  <a:srgbClr val="000000"/>
                </a:solidFill>
                <a:latin typeface="Trebuchet MS"/>
                <a:ea typeface="Trebuchet MS"/>
                <a:cs typeface="Trebuchet MS"/>
                <a:sym typeface="Trebuchet MS"/>
              </a:rPr>
              <a:t>What we are replacing</a:t>
            </a:r>
            <a:endParaRPr sz="4400" b="1" i="0" u="none" strike="noStrike" cap="none" dirty="0">
              <a:solidFill>
                <a:srgbClr val="000000"/>
              </a:solidFill>
              <a:latin typeface="Trebuchet MS"/>
              <a:ea typeface="Trebuchet MS"/>
              <a:cs typeface="Trebuchet MS"/>
              <a:sym typeface="Trebuchet MS"/>
            </a:endParaRPr>
          </a:p>
        </p:txBody>
      </p:sp>
      <p:sp>
        <p:nvSpPr>
          <p:cNvPr id="316" name="Google Shape;316;p22"/>
          <p:cNvSpPr/>
          <p:nvPr/>
        </p:nvSpPr>
        <p:spPr>
          <a:xfrm>
            <a:off x="1459213" y="1310414"/>
            <a:ext cx="1431673" cy="438464"/>
          </a:xfrm>
          <a:prstGeom prst="rect">
            <a:avLst/>
          </a:prstGeom>
          <a:solidFill>
            <a:schemeClr val="dk1"/>
          </a:solidFill>
          <a:ln w="1905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dirty="0">
                <a:solidFill>
                  <a:schemeClr val="lt1"/>
                </a:solidFill>
                <a:latin typeface="Arial"/>
                <a:ea typeface="Arial"/>
                <a:cs typeface="Arial"/>
                <a:sym typeface="Arial"/>
              </a:rPr>
              <a:t>NOT </a:t>
            </a:r>
            <a:r>
              <a:rPr lang="en-US" sz="1800" b="1" dirty="0">
                <a:solidFill>
                  <a:schemeClr val="lt1"/>
                </a:solidFill>
                <a:latin typeface="Trebuchet MS" panose="020B0703020202090204" pitchFamily="34" charset="0"/>
                <a:sym typeface="Arial"/>
              </a:rPr>
              <a:t>HERE</a:t>
            </a:r>
            <a:endParaRPr dirty="0">
              <a:latin typeface="Trebuchet MS" panose="020B0703020202090204" pitchFamily="34" charset="0"/>
            </a:endParaRPr>
          </a:p>
        </p:txBody>
      </p:sp>
      <p:sp>
        <p:nvSpPr>
          <p:cNvPr id="317" name="Google Shape;317;p22"/>
          <p:cNvSpPr/>
          <p:nvPr/>
        </p:nvSpPr>
        <p:spPr>
          <a:xfrm>
            <a:off x="5380163" y="1321059"/>
            <a:ext cx="1431673" cy="438464"/>
          </a:xfrm>
          <a:prstGeom prst="rect">
            <a:avLst/>
          </a:prstGeom>
          <a:solidFill>
            <a:schemeClr val="dk1"/>
          </a:solidFill>
          <a:ln w="1905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dirty="0">
                <a:solidFill>
                  <a:schemeClr val="lt1"/>
                </a:solidFill>
                <a:latin typeface="Trebuchet MS" panose="020B0703020202090204" pitchFamily="34" charset="0"/>
                <a:sym typeface="Arial"/>
              </a:rPr>
              <a:t>NOT HERE</a:t>
            </a:r>
            <a:endParaRPr dirty="0">
              <a:latin typeface="Trebuchet MS" panose="020B0703020202090204" pitchFamily="34" charset="0"/>
            </a:endParaRPr>
          </a:p>
        </p:txBody>
      </p:sp>
      <p:sp>
        <p:nvSpPr>
          <p:cNvPr id="318" name="Google Shape;318;p22"/>
          <p:cNvSpPr/>
          <p:nvPr/>
        </p:nvSpPr>
        <p:spPr>
          <a:xfrm>
            <a:off x="9309329" y="1321059"/>
            <a:ext cx="1431673" cy="438464"/>
          </a:xfrm>
          <a:prstGeom prst="rect">
            <a:avLst/>
          </a:prstGeom>
          <a:solidFill>
            <a:schemeClr val="dk1"/>
          </a:solidFill>
          <a:ln w="1905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dirty="0">
                <a:solidFill>
                  <a:schemeClr val="lt1"/>
                </a:solidFill>
                <a:latin typeface="Trebuchet MS" panose="020B0703020202090204" pitchFamily="34" charset="0"/>
                <a:sym typeface="Arial"/>
              </a:rPr>
              <a:t>HERE</a:t>
            </a:r>
            <a:endParaRPr dirty="0">
              <a:latin typeface="Trebuchet MS" panose="020B0703020202090204" pitchFamily="34" charset="0"/>
            </a:endParaRPr>
          </a:p>
        </p:txBody>
      </p:sp>
      <p:pic>
        <p:nvPicPr>
          <p:cNvPr id="319" name="Google Shape;319;p22" descr="Graphical user interface, text, application, email&#10;&#10;Description automatically generated"/>
          <p:cNvPicPr preferRelativeResize="0"/>
          <p:nvPr/>
        </p:nvPicPr>
        <p:blipFill rotWithShape="1">
          <a:blip r:embed="rId8">
            <a:alphaModFix/>
          </a:blip>
          <a:srcRect/>
          <a:stretch/>
        </p:blipFill>
        <p:spPr>
          <a:xfrm>
            <a:off x="8653565" y="3948008"/>
            <a:ext cx="2743200" cy="155448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CA8D11-B466-8BF9-D2AC-3DE930A87231}"/>
              </a:ext>
            </a:extLst>
          </p:cNvPr>
          <p:cNvSpPr>
            <a:spLocks noGrp="1"/>
          </p:cNvSpPr>
          <p:nvPr>
            <p:ph type="title"/>
          </p:nvPr>
        </p:nvSpPr>
        <p:spPr>
          <a:xfrm>
            <a:off x="640080" y="667512"/>
            <a:ext cx="10908792" cy="1069848"/>
          </a:xfrm>
        </p:spPr>
        <p:txBody>
          <a:bodyPr vert="horz" lIns="91440" tIns="45720" rIns="91440" bIns="45720" rtlCol="0" anchor="ctr">
            <a:normAutofit/>
          </a:bodyPr>
          <a:lstStyle/>
          <a:p>
            <a:pPr algn="ctr"/>
            <a:r>
              <a:rPr lang="en-US" sz="5400" dirty="0"/>
              <a:t>Start where the student is</a:t>
            </a:r>
          </a:p>
        </p:txBody>
      </p:sp>
      <p:pic>
        <p:nvPicPr>
          <p:cNvPr id="4" name="Google Shape;149;p5">
            <a:extLst>
              <a:ext uri="{FF2B5EF4-FFF2-40B4-BE49-F238E27FC236}">
                <a16:creationId xmlns:a16="http://schemas.microsoft.com/office/drawing/2014/main" id="{0D22BCC2-1519-961C-E104-EC5CD923ACE2}"/>
              </a:ext>
            </a:extLst>
          </p:cNvPr>
          <p:cNvPicPr preferRelativeResize="0"/>
          <p:nvPr/>
        </p:nvPicPr>
        <p:blipFill rotWithShape="1">
          <a:blip r:embed="rId3"/>
          <a:stretch/>
        </p:blipFill>
        <p:spPr>
          <a:xfrm>
            <a:off x="3153838" y="2941246"/>
            <a:ext cx="2832069" cy="2832069"/>
          </a:xfrm>
          <a:prstGeom prst="rect">
            <a:avLst/>
          </a:prstGeom>
          <a:noFill/>
        </p:spPr>
      </p:pic>
      <p:pic>
        <p:nvPicPr>
          <p:cNvPr id="5" name="Google Shape;148;p5">
            <a:extLst>
              <a:ext uri="{FF2B5EF4-FFF2-40B4-BE49-F238E27FC236}">
                <a16:creationId xmlns:a16="http://schemas.microsoft.com/office/drawing/2014/main" id="{64556D82-1627-EE6E-F8EF-8192D1E90603}"/>
              </a:ext>
            </a:extLst>
          </p:cNvPr>
          <p:cNvPicPr preferRelativeResize="0"/>
          <p:nvPr/>
        </p:nvPicPr>
        <p:blipFill rotWithShape="1">
          <a:blip r:embed="rId4"/>
          <a:stretch/>
        </p:blipFill>
        <p:spPr>
          <a:xfrm>
            <a:off x="247401" y="2941246"/>
            <a:ext cx="2832069" cy="2832069"/>
          </a:xfrm>
          <a:prstGeom prst="rect">
            <a:avLst/>
          </a:prstGeom>
          <a:noFill/>
        </p:spPr>
      </p:pic>
      <p:pic>
        <p:nvPicPr>
          <p:cNvPr id="7" name="Google Shape;155;p5">
            <a:extLst>
              <a:ext uri="{FF2B5EF4-FFF2-40B4-BE49-F238E27FC236}">
                <a16:creationId xmlns:a16="http://schemas.microsoft.com/office/drawing/2014/main" id="{7DC952EE-2ECF-34BF-5598-A95A3DB3F94B}"/>
              </a:ext>
            </a:extLst>
          </p:cNvPr>
          <p:cNvPicPr preferRelativeResize="0"/>
          <p:nvPr/>
        </p:nvPicPr>
        <p:blipFill rotWithShape="1">
          <a:blip r:embed="rId5"/>
          <a:stretch/>
        </p:blipFill>
        <p:spPr>
          <a:xfrm>
            <a:off x="9173384" y="2941245"/>
            <a:ext cx="2832069" cy="2832069"/>
          </a:xfrm>
          <a:prstGeom prst="rect">
            <a:avLst/>
          </a:prstGeom>
          <a:noFill/>
        </p:spPr>
      </p:pic>
      <p:pic>
        <p:nvPicPr>
          <p:cNvPr id="6" name="Google Shape;153;p5">
            <a:extLst>
              <a:ext uri="{FF2B5EF4-FFF2-40B4-BE49-F238E27FC236}">
                <a16:creationId xmlns:a16="http://schemas.microsoft.com/office/drawing/2014/main" id="{A7B24541-0630-FA25-BA05-A3C9356B00CB}"/>
              </a:ext>
            </a:extLst>
          </p:cNvPr>
          <p:cNvPicPr preferRelativeResize="0"/>
          <p:nvPr/>
        </p:nvPicPr>
        <p:blipFill rotWithShape="1">
          <a:blip r:embed="rId6"/>
          <a:stretch/>
        </p:blipFill>
        <p:spPr>
          <a:xfrm>
            <a:off x="6157816" y="2941245"/>
            <a:ext cx="2832069" cy="2832069"/>
          </a:xfrm>
          <a:prstGeom prst="rect">
            <a:avLst/>
          </a:prstGeom>
          <a:noFill/>
        </p:spPr>
      </p:pic>
    </p:spTree>
    <p:extLst>
      <p:ext uri="{BB962C8B-B14F-4D97-AF65-F5344CB8AC3E}">
        <p14:creationId xmlns:p14="http://schemas.microsoft.com/office/powerpoint/2010/main" val="6014890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12"/>
          <p:cNvSpPr txBox="1">
            <a:spLocks noGrp="1"/>
          </p:cNvSpPr>
          <p:nvPr>
            <p:ph type="title" idx="4294967295"/>
          </p:nvPr>
        </p:nvSpPr>
        <p:spPr>
          <a:xfrm>
            <a:off x="705046" y="546286"/>
            <a:ext cx="10758292" cy="550863"/>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100000"/>
              <a:buFont typeface="Play"/>
              <a:buNone/>
            </a:pPr>
            <a:endParaRPr/>
          </a:p>
        </p:txBody>
      </p:sp>
      <p:pic>
        <p:nvPicPr>
          <p:cNvPr id="247" name="Google Shape;247;p12"/>
          <p:cNvPicPr preferRelativeResize="0"/>
          <p:nvPr/>
        </p:nvPicPr>
        <p:blipFill rotWithShape="1">
          <a:blip r:embed="rId3">
            <a:alphaModFix/>
          </a:blip>
          <a:srcRect/>
          <a:stretch/>
        </p:blipFill>
        <p:spPr>
          <a:xfrm>
            <a:off x="0" y="-147918"/>
            <a:ext cx="12454964" cy="7005918"/>
          </a:xfrm>
          <a:prstGeom prst="rect">
            <a:avLst/>
          </a:prstGeom>
          <a:noFill/>
          <a:ln>
            <a:noFill/>
          </a:ln>
        </p:spPr>
      </p:pic>
      <p:sp>
        <p:nvSpPr>
          <p:cNvPr id="2" name="TextBox 1">
            <a:extLst>
              <a:ext uri="{FF2B5EF4-FFF2-40B4-BE49-F238E27FC236}">
                <a16:creationId xmlns:a16="http://schemas.microsoft.com/office/drawing/2014/main" id="{08B41942-2014-CE9C-FBE1-477407C88E0C}"/>
              </a:ext>
            </a:extLst>
          </p:cNvPr>
          <p:cNvSpPr txBox="1"/>
          <p:nvPr/>
        </p:nvSpPr>
        <p:spPr>
          <a:xfrm>
            <a:off x="3439887" y="1727200"/>
            <a:ext cx="3556000" cy="646331"/>
          </a:xfrm>
          <a:prstGeom prst="rect">
            <a:avLst/>
          </a:prstGeom>
          <a:solidFill>
            <a:schemeClr val="bg1"/>
          </a:solidFill>
        </p:spPr>
        <p:txBody>
          <a:bodyPr wrap="square" rtlCol="0">
            <a:spAutoFit/>
          </a:bodyPr>
          <a:lstStyle/>
          <a:p>
            <a:r>
              <a:rPr lang="en-US" sz="3600" dirty="0"/>
              <a:t>Time on task</a:t>
            </a:r>
          </a:p>
        </p:txBody>
      </p:sp>
      <p:sp>
        <p:nvSpPr>
          <p:cNvPr id="3" name="TextBox 2">
            <a:extLst>
              <a:ext uri="{FF2B5EF4-FFF2-40B4-BE49-F238E27FC236}">
                <a16:creationId xmlns:a16="http://schemas.microsoft.com/office/drawing/2014/main" id="{BF8A22E5-2245-E82B-87C8-4CB16A0BB403}"/>
              </a:ext>
            </a:extLst>
          </p:cNvPr>
          <p:cNvSpPr txBox="1"/>
          <p:nvPr/>
        </p:nvSpPr>
        <p:spPr>
          <a:xfrm>
            <a:off x="3439887" y="3290500"/>
            <a:ext cx="6037943" cy="1200329"/>
          </a:xfrm>
          <a:prstGeom prst="rect">
            <a:avLst/>
          </a:prstGeom>
          <a:solidFill>
            <a:schemeClr val="bg1"/>
          </a:solidFill>
        </p:spPr>
        <p:txBody>
          <a:bodyPr wrap="square" rtlCol="0">
            <a:spAutoFit/>
          </a:bodyPr>
          <a:lstStyle/>
          <a:p>
            <a:r>
              <a:rPr lang="en-US" sz="3600" dirty="0"/>
              <a:t>Cross-curricular instruction = more class time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5F6A8-043B-ADE1-6CA4-4072B0492B84}"/>
              </a:ext>
            </a:extLst>
          </p:cNvPr>
          <p:cNvSpPr>
            <a:spLocks noGrp="1"/>
          </p:cNvSpPr>
          <p:nvPr>
            <p:ph type="title"/>
          </p:nvPr>
        </p:nvSpPr>
        <p:spPr>
          <a:xfrm>
            <a:off x="304801" y="365126"/>
            <a:ext cx="12133942" cy="1100817"/>
          </a:xfrm>
        </p:spPr>
        <p:txBody>
          <a:bodyPr>
            <a:normAutofit/>
          </a:bodyPr>
          <a:lstStyle/>
          <a:p>
            <a:r>
              <a:rPr lang="en-US" sz="3600" dirty="0"/>
              <a:t>Published, Peer Reviewed Research Shows the Games work</a:t>
            </a:r>
            <a:br>
              <a:rPr lang="en-US" sz="3600" dirty="0"/>
            </a:br>
            <a:endParaRPr lang="en-US" sz="3600" dirty="0"/>
          </a:p>
        </p:txBody>
      </p:sp>
      <p:pic>
        <p:nvPicPr>
          <p:cNvPr id="4" name="Picture 2" descr="A graph with colored lines&#10;&#10;AI-generated content may be incorrect.">
            <a:extLst>
              <a:ext uri="{FF2B5EF4-FFF2-40B4-BE49-F238E27FC236}">
                <a16:creationId xmlns:a16="http://schemas.microsoft.com/office/drawing/2014/main" id="{60C67F97-A435-5F14-B2B1-0D9AB79DFB02}"/>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230696" y="1040035"/>
            <a:ext cx="9523191" cy="55710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64926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BDEEA-30E8-B190-7AB0-5A02E9CEAC95}"/>
              </a:ext>
            </a:extLst>
          </p:cNvPr>
          <p:cNvSpPr>
            <a:spLocks noGrp="1"/>
          </p:cNvSpPr>
          <p:nvPr>
            <p:ph type="title"/>
          </p:nvPr>
        </p:nvSpPr>
        <p:spPr>
          <a:xfrm>
            <a:off x="489098" y="365125"/>
            <a:ext cx="10864702" cy="1325563"/>
          </a:xfrm>
        </p:spPr>
        <p:txBody>
          <a:bodyPr>
            <a:normAutofit/>
          </a:bodyPr>
          <a:lstStyle/>
          <a:p>
            <a:r>
              <a:rPr lang="en-US" sz="3600" dirty="0"/>
              <a:t>https://</a:t>
            </a:r>
            <a:r>
              <a:rPr lang="en-US" sz="3600" dirty="0" err="1"/>
              <a:t>www.growingmath.org</a:t>
            </a:r>
            <a:r>
              <a:rPr lang="en-US" sz="3600" dirty="0"/>
              <a:t>/games-for-growing-math/</a:t>
            </a:r>
          </a:p>
        </p:txBody>
      </p:sp>
      <p:pic>
        <p:nvPicPr>
          <p:cNvPr id="8" name="Content Placeholder 7">
            <a:extLst>
              <a:ext uri="{FF2B5EF4-FFF2-40B4-BE49-F238E27FC236}">
                <a16:creationId xmlns:a16="http://schemas.microsoft.com/office/drawing/2014/main" id="{0B3DEFEE-ABDD-490A-1C2A-908BF0069E80}"/>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838200" y="2078845"/>
            <a:ext cx="5181600" cy="3844897"/>
          </a:xfrm>
          <a:prstGeom prst="rect">
            <a:avLst/>
          </a:prstGeom>
        </p:spPr>
      </p:pic>
      <p:pic>
        <p:nvPicPr>
          <p:cNvPr id="6" name="Content Placeholder 5">
            <a:extLst>
              <a:ext uri="{FF2B5EF4-FFF2-40B4-BE49-F238E27FC236}">
                <a16:creationId xmlns:a16="http://schemas.microsoft.com/office/drawing/2014/main" id="{76203382-14D4-258D-96F1-301AABAC4800}"/>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6587331" y="1825625"/>
            <a:ext cx="4351338" cy="4351338"/>
          </a:xfrm>
          <a:prstGeom prst="rect">
            <a:avLst/>
          </a:prstGeom>
        </p:spPr>
      </p:pic>
    </p:spTree>
    <p:extLst>
      <p:ext uri="{BB962C8B-B14F-4D97-AF65-F5344CB8AC3E}">
        <p14:creationId xmlns:p14="http://schemas.microsoft.com/office/powerpoint/2010/main" val="29367292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F0087D53-9295-4463-AAE4-D5C626046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7783699-62DE-F760-B02F-9080F9FFD22D}"/>
              </a:ext>
            </a:extLst>
          </p:cNvPr>
          <p:cNvSpPr>
            <a:spLocks noGrp="1"/>
          </p:cNvSpPr>
          <p:nvPr>
            <p:ph type="title"/>
          </p:nvPr>
        </p:nvSpPr>
        <p:spPr>
          <a:xfrm>
            <a:off x="638881" y="4501453"/>
            <a:ext cx="10909640" cy="1065836"/>
          </a:xfrm>
        </p:spPr>
        <p:txBody>
          <a:bodyPr vert="horz" lIns="91440" tIns="45720" rIns="91440" bIns="45720" rtlCol="0" anchor="ctr">
            <a:normAutofit/>
          </a:bodyPr>
          <a:lstStyle/>
          <a:p>
            <a:pPr algn="ctr"/>
            <a:r>
              <a:rPr lang="en-US" sz="6600"/>
              <a:t>Tell us how to improve</a:t>
            </a:r>
          </a:p>
        </p:txBody>
      </p:sp>
      <p:sp>
        <p:nvSpPr>
          <p:cNvPr id="3" name="Content Placeholder 2">
            <a:extLst>
              <a:ext uri="{FF2B5EF4-FFF2-40B4-BE49-F238E27FC236}">
                <a16:creationId xmlns:a16="http://schemas.microsoft.com/office/drawing/2014/main" id="{9377D07D-FF9A-709B-BABB-3E08621101D0}"/>
              </a:ext>
            </a:extLst>
          </p:cNvPr>
          <p:cNvSpPr>
            <a:spLocks noGrp="1"/>
          </p:cNvSpPr>
          <p:nvPr>
            <p:ph sz="half" idx="1"/>
          </p:nvPr>
        </p:nvSpPr>
        <p:spPr>
          <a:xfrm>
            <a:off x="641178" y="5844305"/>
            <a:ext cx="10909643" cy="552659"/>
          </a:xfrm>
        </p:spPr>
        <p:txBody>
          <a:bodyPr vert="horz" lIns="91440" tIns="45720" rIns="91440" bIns="45720" rtlCol="0" anchor="ctr">
            <a:noAutofit/>
          </a:bodyPr>
          <a:lstStyle/>
          <a:p>
            <a:pPr marL="0" indent="0" algn="ctr">
              <a:buNone/>
            </a:pPr>
            <a:r>
              <a:rPr lang="en-US" sz="4000" dirty="0"/>
              <a:t>https://</a:t>
            </a:r>
            <a:r>
              <a:rPr lang="en-US" sz="4000" dirty="0" err="1"/>
              <a:t>forms.gle</a:t>
            </a:r>
            <a:r>
              <a:rPr lang="en-US" sz="4000" dirty="0"/>
              <a:t>/YUH9KP4BgjqL6qsg8</a:t>
            </a:r>
          </a:p>
        </p:txBody>
      </p:sp>
      <p:pic>
        <p:nvPicPr>
          <p:cNvPr id="9" name="Picture 8">
            <a:extLst>
              <a:ext uri="{FF2B5EF4-FFF2-40B4-BE49-F238E27FC236}">
                <a16:creationId xmlns:a16="http://schemas.microsoft.com/office/drawing/2014/main" id="{2810F3C0-547A-FC5B-D1A4-04309ED605F5}"/>
              </a:ext>
            </a:extLst>
          </p:cNvPr>
          <p:cNvPicPr>
            <a:picLocks noChangeAspect="1"/>
          </p:cNvPicPr>
          <p:nvPr/>
        </p:nvPicPr>
        <p:blipFill>
          <a:blip r:embed="rId3"/>
          <a:stretch>
            <a:fillRect/>
          </a:stretch>
        </p:blipFill>
        <p:spPr>
          <a:xfrm>
            <a:off x="1179576" y="320040"/>
            <a:ext cx="3895344" cy="3895344"/>
          </a:xfrm>
          <a:prstGeom prst="rect">
            <a:avLst/>
          </a:prstGeom>
        </p:spPr>
      </p:pic>
      <p:pic>
        <p:nvPicPr>
          <p:cNvPr id="6" name="Content Placeholder 5" descr="#Vis2040 – Our Top 3 Priorities: Teacher Quality, Quality, Quality | @LeadingLearner">
            <a:extLst>
              <a:ext uri="{FF2B5EF4-FFF2-40B4-BE49-F238E27FC236}">
                <a16:creationId xmlns:a16="http://schemas.microsoft.com/office/drawing/2014/main" id="{240555E8-B08C-C227-B618-CDC26805447C}"/>
              </a:ext>
            </a:extLst>
          </p:cNvPr>
          <p:cNvPicPr>
            <a:picLocks noGrp="1" noChangeAspect="1"/>
          </p:cNvPicPr>
          <p:nvPr>
            <p:ph sz="half" idx="2"/>
          </p:nvPr>
        </p:nvPicPr>
        <p:blipFill>
          <a:blip r:embed="rId4">
            <a:extLst>
              <a:ext uri="{837473B0-CC2E-450A-ABE3-18F120FF3D39}">
                <a1611:picAttrSrcUrl xmlns:a1611="http://schemas.microsoft.com/office/drawing/2016/11/main" r:id="rId5"/>
              </a:ext>
            </a:extLst>
          </a:blip>
          <a:stretch>
            <a:fillRect/>
          </a:stretch>
        </p:blipFill>
        <p:spPr>
          <a:xfrm>
            <a:off x="6254496" y="611459"/>
            <a:ext cx="5614416" cy="3312505"/>
          </a:xfrm>
          <a:prstGeom prst="rect">
            <a:avLst/>
          </a:prstGeom>
        </p:spPr>
      </p:pic>
      <p:sp>
        <p:nvSpPr>
          <p:cNvPr id="16" name="sketch line">
            <a:extLst>
              <a:ext uri="{FF2B5EF4-FFF2-40B4-BE49-F238E27FC236}">
                <a16:creationId xmlns:a16="http://schemas.microsoft.com/office/drawing/2014/main" id="{D6A9C53F-5F90-40A5-8C85-5412D39C8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0080" y="5594358"/>
            <a:ext cx="3291840" cy="18288"/>
          </a:xfrm>
          <a:custGeom>
            <a:avLst/>
            <a:gdLst>
              <a:gd name="csX0" fmla="*/ 0 w 3291840"/>
              <a:gd name="csY0" fmla="*/ 0 h 18288"/>
              <a:gd name="csX1" fmla="*/ 658368 w 3291840"/>
              <a:gd name="csY1" fmla="*/ 0 h 18288"/>
              <a:gd name="csX2" fmla="*/ 1283818 w 3291840"/>
              <a:gd name="csY2" fmla="*/ 0 h 18288"/>
              <a:gd name="csX3" fmla="*/ 1909267 w 3291840"/>
              <a:gd name="csY3" fmla="*/ 0 h 18288"/>
              <a:gd name="csX4" fmla="*/ 2633472 w 3291840"/>
              <a:gd name="csY4" fmla="*/ 0 h 18288"/>
              <a:gd name="csX5" fmla="*/ 3291840 w 3291840"/>
              <a:gd name="csY5" fmla="*/ 0 h 18288"/>
              <a:gd name="csX6" fmla="*/ 3291840 w 3291840"/>
              <a:gd name="csY6" fmla="*/ 18288 h 18288"/>
              <a:gd name="csX7" fmla="*/ 2633472 w 3291840"/>
              <a:gd name="csY7" fmla="*/ 18288 h 18288"/>
              <a:gd name="csX8" fmla="*/ 2073859 w 3291840"/>
              <a:gd name="csY8" fmla="*/ 18288 h 18288"/>
              <a:gd name="csX9" fmla="*/ 1448410 w 3291840"/>
              <a:gd name="csY9" fmla="*/ 18288 h 18288"/>
              <a:gd name="csX10" fmla="*/ 822960 w 3291840"/>
              <a:gd name="csY10" fmla="*/ 18288 h 18288"/>
              <a:gd name="csX11" fmla="*/ 0 w 3291840"/>
              <a:gd name="csY11" fmla="*/ 18288 h 18288"/>
              <a:gd name="csX12" fmla="*/ 0 w 329184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291840" h="18288" fill="none" extrusionOk="0">
                <a:moveTo>
                  <a:pt x="0" y="0"/>
                </a:moveTo>
                <a:cubicBezTo>
                  <a:pt x="173077" y="-20031"/>
                  <a:pt x="443104" y="6424"/>
                  <a:pt x="658368" y="0"/>
                </a:cubicBezTo>
                <a:cubicBezTo>
                  <a:pt x="873632" y="-6424"/>
                  <a:pt x="1034028" y="11764"/>
                  <a:pt x="1283818" y="0"/>
                </a:cubicBezTo>
                <a:cubicBezTo>
                  <a:pt x="1533608" y="-11764"/>
                  <a:pt x="1691227" y="-30112"/>
                  <a:pt x="1909267" y="0"/>
                </a:cubicBezTo>
                <a:cubicBezTo>
                  <a:pt x="2127307" y="30112"/>
                  <a:pt x="2272465" y="-18735"/>
                  <a:pt x="2633472" y="0"/>
                </a:cubicBezTo>
                <a:cubicBezTo>
                  <a:pt x="2994479" y="18735"/>
                  <a:pt x="3023324" y="-32030"/>
                  <a:pt x="3291840" y="0"/>
                </a:cubicBezTo>
                <a:cubicBezTo>
                  <a:pt x="3291406" y="7551"/>
                  <a:pt x="3291373" y="9822"/>
                  <a:pt x="3291840" y="18288"/>
                </a:cubicBezTo>
                <a:cubicBezTo>
                  <a:pt x="3048445" y="38989"/>
                  <a:pt x="2846548" y="-14400"/>
                  <a:pt x="2633472" y="18288"/>
                </a:cubicBezTo>
                <a:cubicBezTo>
                  <a:pt x="2420396" y="50976"/>
                  <a:pt x="2304099" y="6336"/>
                  <a:pt x="2073859" y="18288"/>
                </a:cubicBezTo>
                <a:cubicBezTo>
                  <a:pt x="1843619" y="30240"/>
                  <a:pt x="1706926" y="10778"/>
                  <a:pt x="1448410" y="18288"/>
                </a:cubicBezTo>
                <a:cubicBezTo>
                  <a:pt x="1189894" y="25798"/>
                  <a:pt x="1002278" y="8992"/>
                  <a:pt x="822960" y="18288"/>
                </a:cubicBezTo>
                <a:cubicBezTo>
                  <a:pt x="643642" y="27585"/>
                  <a:pt x="307039" y="38051"/>
                  <a:pt x="0" y="18288"/>
                </a:cubicBezTo>
                <a:cubicBezTo>
                  <a:pt x="60" y="11696"/>
                  <a:pt x="66" y="3758"/>
                  <a:pt x="0" y="0"/>
                </a:cubicBezTo>
                <a:close/>
              </a:path>
              <a:path w="3291840" h="18288" stroke="0" extrusionOk="0">
                <a:moveTo>
                  <a:pt x="0" y="0"/>
                </a:moveTo>
                <a:cubicBezTo>
                  <a:pt x="195850" y="28018"/>
                  <a:pt x="434891" y="17390"/>
                  <a:pt x="592531" y="0"/>
                </a:cubicBezTo>
                <a:cubicBezTo>
                  <a:pt x="750171" y="-17390"/>
                  <a:pt x="1018709" y="32200"/>
                  <a:pt x="1316736" y="0"/>
                </a:cubicBezTo>
                <a:cubicBezTo>
                  <a:pt x="1614763" y="-32200"/>
                  <a:pt x="1696480" y="-11367"/>
                  <a:pt x="1876349" y="0"/>
                </a:cubicBezTo>
                <a:cubicBezTo>
                  <a:pt x="2056218" y="11367"/>
                  <a:pt x="2193364" y="13433"/>
                  <a:pt x="2435962" y="0"/>
                </a:cubicBezTo>
                <a:cubicBezTo>
                  <a:pt x="2678560" y="-13433"/>
                  <a:pt x="3010901" y="-42367"/>
                  <a:pt x="3291840" y="0"/>
                </a:cubicBezTo>
                <a:cubicBezTo>
                  <a:pt x="3291758" y="4406"/>
                  <a:pt x="3291751" y="9982"/>
                  <a:pt x="3291840" y="18288"/>
                </a:cubicBezTo>
                <a:cubicBezTo>
                  <a:pt x="3108993" y="14228"/>
                  <a:pt x="2952658" y="46900"/>
                  <a:pt x="2666390" y="18288"/>
                </a:cubicBezTo>
                <a:cubicBezTo>
                  <a:pt x="2380122" y="-10324"/>
                  <a:pt x="2263855" y="41055"/>
                  <a:pt x="2040941" y="18288"/>
                </a:cubicBezTo>
                <a:cubicBezTo>
                  <a:pt x="1818027" y="-4479"/>
                  <a:pt x="1675097" y="6509"/>
                  <a:pt x="1415491" y="18288"/>
                </a:cubicBezTo>
                <a:cubicBezTo>
                  <a:pt x="1155885" y="30068"/>
                  <a:pt x="852976" y="36210"/>
                  <a:pt x="691286" y="18288"/>
                </a:cubicBezTo>
                <a:cubicBezTo>
                  <a:pt x="529596" y="366"/>
                  <a:pt x="187183" y="13912"/>
                  <a:pt x="0" y="18288"/>
                </a:cubicBezTo>
                <a:cubicBezTo>
                  <a:pt x="189" y="14288"/>
                  <a:pt x="-703" y="374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9F93E2E2-6802-AB83-8917-85F41A8615A1}"/>
              </a:ext>
            </a:extLst>
          </p:cNvPr>
          <p:cNvSpPr txBox="1"/>
          <p:nvPr/>
        </p:nvSpPr>
        <p:spPr>
          <a:xfrm>
            <a:off x="9258902" y="3723909"/>
            <a:ext cx="2610010"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5" tooltip="https://leadinglearner.me/2014/02/11/vis2040-our-top-3-priorities-teacher-quality-quality-quality/">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6" tooltip="https://creativecommons.org/licenses/by-nc-nd/3.0/">
                  <a:extLst>
                    <a:ext uri="{A12FA001-AC4F-418D-AE19-62706E023703}">
                      <ahyp:hlinkClr xmlns:ahyp="http://schemas.microsoft.com/office/drawing/2018/hyperlinkcolor" val="tx"/>
                    </a:ext>
                  </a:extLst>
                </a:hlinkClick>
              </a:rPr>
              <a:t>CC BY-NC-ND</a:t>
            </a:r>
            <a:endParaRPr lang="en-US" sz="700">
              <a:solidFill>
                <a:srgbClr val="FFFFFF"/>
              </a:solidFill>
            </a:endParaRPr>
          </a:p>
        </p:txBody>
      </p:sp>
    </p:spTree>
    <p:extLst>
      <p:ext uri="{BB962C8B-B14F-4D97-AF65-F5344CB8AC3E}">
        <p14:creationId xmlns:p14="http://schemas.microsoft.com/office/powerpoint/2010/main" val="26198295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B6F29E8F-56A5-D934-8DB6-2C0BD45F4EB0}"/>
              </a:ext>
            </a:extLst>
          </p:cNvPr>
          <p:cNvPicPr>
            <a:picLocks noGrp="1" noChangeAspect="1"/>
          </p:cNvPicPr>
          <p:nvPr>
            <p:ph idx="1"/>
          </p:nvPr>
        </p:nvPicPr>
        <p:blipFill>
          <a:blip r:embed="rId3"/>
          <a:srcRect t="11465" r="-2" b="-2"/>
          <a:stretch>
            <a:fillRect/>
          </a:stretch>
        </p:blipFill>
        <p:spPr>
          <a:xfrm>
            <a:off x="-6588" y="10"/>
            <a:ext cx="12198588" cy="6857990"/>
          </a:xfrm>
          <a:prstGeom prst="rect">
            <a:avLst/>
          </a:prstGeom>
        </p:spPr>
      </p:pic>
      <p:sp>
        <p:nvSpPr>
          <p:cNvPr id="6" name="TextBox 5">
            <a:extLst>
              <a:ext uri="{FF2B5EF4-FFF2-40B4-BE49-F238E27FC236}">
                <a16:creationId xmlns:a16="http://schemas.microsoft.com/office/drawing/2014/main" id="{433957D7-8CD6-EDDD-D72D-E8E5990C070F}"/>
              </a:ext>
            </a:extLst>
          </p:cNvPr>
          <p:cNvSpPr txBox="1"/>
          <p:nvPr/>
        </p:nvSpPr>
        <p:spPr>
          <a:xfrm>
            <a:off x="432485" y="4720282"/>
            <a:ext cx="5943601" cy="369332"/>
          </a:xfrm>
          <a:prstGeom prst="rect">
            <a:avLst/>
          </a:prstGeom>
          <a:noFill/>
        </p:spPr>
        <p:txBody>
          <a:bodyPr wrap="square" rtlCol="0">
            <a:spAutoFit/>
          </a:bodyPr>
          <a:lstStyle/>
          <a:p>
            <a:r>
              <a:rPr lang="en-US" dirty="0">
                <a:solidFill>
                  <a:schemeClr val="bg1"/>
                </a:solidFill>
              </a:rPr>
              <a:t>Our 7 Gen Blocks story began in the Upper Nicola Valley</a:t>
            </a:r>
          </a:p>
        </p:txBody>
      </p:sp>
    </p:spTree>
    <p:extLst>
      <p:ext uri="{BB962C8B-B14F-4D97-AF65-F5344CB8AC3E}">
        <p14:creationId xmlns:p14="http://schemas.microsoft.com/office/powerpoint/2010/main" val="1376286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F64E70F6-DED2-D56C-1C17-8F7CBEAAA9FB}"/>
              </a:ext>
            </a:extLst>
          </p:cNvPr>
          <p:cNvPicPr>
            <a:picLocks noGrp="1" noChangeAspect="1"/>
          </p:cNvPicPr>
          <p:nvPr>
            <p:ph idx="1"/>
          </p:nvPr>
        </p:nvPicPr>
        <p:blipFill>
          <a:blip r:embed="rId3"/>
          <a:srcRect b="1334"/>
          <a:stretch>
            <a:fillRect/>
          </a:stretch>
        </p:blipFill>
        <p:spPr>
          <a:xfrm>
            <a:off x="20" y="1282"/>
            <a:ext cx="12191980" cy="6856718"/>
          </a:xfrm>
          <a:prstGeom prst="rect">
            <a:avLst/>
          </a:prstGeom>
        </p:spPr>
      </p:pic>
    </p:spTree>
    <p:extLst>
      <p:ext uri="{BB962C8B-B14F-4D97-AF65-F5344CB8AC3E}">
        <p14:creationId xmlns:p14="http://schemas.microsoft.com/office/powerpoint/2010/main" val="37629981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C988A-8454-C19E-5C7B-0401F5405F6C}"/>
              </a:ext>
            </a:extLst>
          </p:cNvPr>
          <p:cNvSpPr>
            <a:spLocks noGrp="1"/>
          </p:cNvSpPr>
          <p:nvPr>
            <p:ph type="title"/>
          </p:nvPr>
        </p:nvSpPr>
        <p:spPr>
          <a:xfrm>
            <a:off x="490645" y="2013171"/>
            <a:ext cx="4410964" cy="2080364"/>
          </a:xfrm>
        </p:spPr>
        <p:txBody>
          <a:bodyPr>
            <a:normAutofit fontScale="90000"/>
          </a:bodyPr>
          <a:lstStyle/>
          <a:p>
            <a:r>
              <a:rPr lang="en-US" dirty="0"/>
              <a:t>”Can you stay? Some people from way up north want to talk with you?”</a:t>
            </a:r>
          </a:p>
        </p:txBody>
      </p:sp>
      <p:pic>
        <p:nvPicPr>
          <p:cNvPr id="5" name="Content Placeholder 4">
            <a:extLst>
              <a:ext uri="{FF2B5EF4-FFF2-40B4-BE49-F238E27FC236}">
                <a16:creationId xmlns:a16="http://schemas.microsoft.com/office/drawing/2014/main" id="{91EB8B15-A972-DF26-1A1A-AA4701D4E9DC}"/>
              </a:ext>
            </a:extLst>
          </p:cNvPr>
          <p:cNvPicPr>
            <a:picLocks noGrp="1" noChangeAspect="1"/>
          </p:cNvPicPr>
          <p:nvPr>
            <p:ph idx="1"/>
          </p:nvPr>
        </p:nvPicPr>
        <p:blipFill>
          <a:blip r:embed="rId3"/>
          <a:stretch>
            <a:fillRect/>
          </a:stretch>
        </p:blipFill>
        <p:spPr>
          <a:xfrm>
            <a:off x="5373336" y="63289"/>
            <a:ext cx="6818664" cy="6794711"/>
          </a:xfrm>
          <a:prstGeom prst="rect">
            <a:avLst/>
          </a:prstGeom>
        </p:spPr>
      </p:pic>
      <p:cxnSp>
        <p:nvCxnSpPr>
          <p:cNvPr id="7" name="Straight Arrow Connector 6">
            <a:extLst>
              <a:ext uri="{FF2B5EF4-FFF2-40B4-BE49-F238E27FC236}">
                <a16:creationId xmlns:a16="http://schemas.microsoft.com/office/drawing/2014/main" id="{5F384B73-1E4F-F3A7-A955-938107B4E967}"/>
              </a:ext>
            </a:extLst>
          </p:cNvPr>
          <p:cNvCxnSpPr/>
          <p:nvPr/>
        </p:nvCxnSpPr>
        <p:spPr>
          <a:xfrm flipV="1">
            <a:off x="8587946" y="3039762"/>
            <a:ext cx="716692" cy="363288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9" name="Straight Arrow Connector 8">
            <a:extLst>
              <a:ext uri="{FF2B5EF4-FFF2-40B4-BE49-F238E27FC236}">
                <a16:creationId xmlns:a16="http://schemas.microsoft.com/office/drawing/2014/main" id="{5B603177-B676-735F-E104-3B993D571129}"/>
              </a:ext>
            </a:extLst>
          </p:cNvPr>
          <p:cNvCxnSpPr/>
          <p:nvPr/>
        </p:nvCxnSpPr>
        <p:spPr>
          <a:xfrm flipH="1" flipV="1">
            <a:off x="8452884" y="2955851"/>
            <a:ext cx="765544" cy="8391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1" name="Straight Arrow Connector 10">
            <a:extLst>
              <a:ext uri="{FF2B5EF4-FFF2-40B4-BE49-F238E27FC236}">
                <a16:creationId xmlns:a16="http://schemas.microsoft.com/office/drawing/2014/main" id="{C7E6A899-FC75-D80E-88C5-456D669CE43C}"/>
              </a:ext>
            </a:extLst>
          </p:cNvPr>
          <p:cNvCxnSpPr>
            <a:cxnSpLocks/>
          </p:cNvCxnSpPr>
          <p:nvPr/>
        </p:nvCxnSpPr>
        <p:spPr>
          <a:xfrm>
            <a:off x="8452884" y="2955851"/>
            <a:ext cx="0" cy="25518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283417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5DE874-F7B5-2527-BBB2-533C745E75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721980-A9C2-ED77-513B-CC2F322C57E4}"/>
              </a:ext>
            </a:extLst>
          </p:cNvPr>
          <p:cNvSpPr>
            <a:spLocks noGrp="1"/>
          </p:cNvSpPr>
          <p:nvPr>
            <p:ph type="title"/>
          </p:nvPr>
        </p:nvSpPr>
        <p:spPr>
          <a:xfrm>
            <a:off x="331157" y="1348636"/>
            <a:ext cx="4740574" cy="2080364"/>
          </a:xfrm>
        </p:spPr>
        <p:txBody>
          <a:bodyPr>
            <a:normAutofit fontScale="90000"/>
          </a:bodyPr>
          <a:lstStyle/>
          <a:p>
            <a:r>
              <a:rPr lang="en-US" dirty="0"/>
              <a:t>7 Gen Blocks came about because I could not help the teachers way up north revitalize their language.</a:t>
            </a:r>
          </a:p>
        </p:txBody>
      </p:sp>
      <p:pic>
        <p:nvPicPr>
          <p:cNvPr id="5" name="Content Placeholder 4">
            <a:extLst>
              <a:ext uri="{FF2B5EF4-FFF2-40B4-BE49-F238E27FC236}">
                <a16:creationId xmlns:a16="http://schemas.microsoft.com/office/drawing/2014/main" id="{F380C316-88F8-D9B2-629D-239ADB3EF981}"/>
              </a:ext>
            </a:extLst>
          </p:cNvPr>
          <p:cNvPicPr>
            <a:picLocks noGrp="1" noChangeAspect="1"/>
          </p:cNvPicPr>
          <p:nvPr>
            <p:ph idx="1"/>
          </p:nvPr>
        </p:nvPicPr>
        <p:blipFill>
          <a:blip r:embed="rId3"/>
          <a:stretch>
            <a:fillRect/>
          </a:stretch>
        </p:blipFill>
        <p:spPr>
          <a:xfrm>
            <a:off x="5373336" y="31644"/>
            <a:ext cx="6818664" cy="6794711"/>
          </a:xfrm>
          <a:prstGeom prst="rect">
            <a:avLst/>
          </a:prstGeom>
        </p:spPr>
      </p:pic>
      <p:sp>
        <p:nvSpPr>
          <p:cNvPr id="3" name="Up Arrow 2">
            <a:extLst>
              <a:ext uri="{FF2B5EF4-FFF2-40B4-BE49-F238E27FC236}">
                <a16:creationId xmlns:a16="http://schemas.microsoft.com/office/drawing/2014/main" id="{B28E3A29-5A45-F3DF-813E-AEBF261FE3DB}"/>
              </a:ext>
            </a:extLst>
          </p:cNvPr>
          <p:cNvSpPr/>
          <p:nvPr/>
        </p:nvSpPr>
        <p:spPr>
          <a:xfrm rot="19190790" flipH="1">
            <a:off x="7267178" y="-188428"/>
            <a:ext cx="57931" cy="3653649"/>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F020134D-87CE-CF8F-BC98-D62E7FB69C36}"/>
              </a:ext>
            </a:extLst>
          </p:cNvPr>
          <p:cNvPicPr>
            <a:picLocks noChangeAspect="1"/>
          </p:cNvPicPr>
          <p:nvPr/>
        </p:nvPicPr>
        <p:blipFill>
          <a:blip r:embed="rId4"/>
          <a:stretch>
            <a:fillRect/>
          </a:stretch>
        </p:blipFill>
        <p:spPr>
          <a:xfrm>
            <a:off x="3822567" y="3976576"/>
            <a:ext cx="1053642" cy="1171723"/>
          </a:xfrm>
          <a:prstGeom prst="rect">
            <a:avLst/>
          </a:prstGeom>
        </p:spPr>
      </p:pic>
    </p:spTree>
    <p:extLst>
      <p:ext uri="{BB962C8B-B14F-4D97-AF65-F5344CB8AC3E}">
        <p14:creationId xmlns:p14="http://schemas.microsoft.com/office/powerpoint/2010/main" val="38624623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pic>
        <p:nvPicPr>
          <p:cNvPr id="148" name="Google Shape;148;p5"/>
          <p:cNvPicPr preferRelativeResize="0"/>
          <p:nvPr/>
        </p:nvPicPr>
        <p:blipFill rotWithShape="1">
          <a:blip r:embed="rId3">
            <a:alphaModFix/>
          </a:blip>
          <a:srcRect/>
          <a:stretch/>
        </p:blipFill>
        <p:spPr>
          <a:xfrm>
            <a:off x="2432004" y="4534154"/>
            <a:ext cx="2468880" cy="2331720"/>
          </a:xfrm>
          <a:prstGeom prst="rect">
            <a:avLst/>
          </a:prstGeom>
          <a:noFill/>
          <a:ln>
            <a:noFill/>
          </a:ln>
        </p:spPr>
      </p:pic>
      <p:pic>
        <p:nvPicPr>
          <p:cNvPr id="149" name="Google Shape;149;p5"/>
          <p:cNvPicPr preferRelativeResize="0"/>
          <p:nvPr/>
        </p:nvPicPr>
        <p:blipFill rotWithShape="1">
          <a:blip r:embed="rId4">
            <a:alphaModFix/>
          </a:blip>
          <a:srcRect/>
          <a:stretch/>
        </p:blipFill>
        <p:spPr>
          <a:xfrm>
            <a:off x="9746550" y="-18796"/>
            <a:ext cx="2468880" cy="2286000"/>
          </a:xfrm>
          <a:prstGeom prst="rect">
            <a:avLst/>
          </a:prstGeom>
          <a:noFill/>
          <a:ln>
            <a:noFill/>
          </a:ln>
        </p:spPr>
      </p:pic>
      <p:pic>
        <p:nvPicPr>
          <p:cNvPr id="150" name="Google Shape;150;p5"/>
          <p:cNvPicPr preferRelativeResize="0"/>
          <p:nvPr/>
        </p:nvPicPr>
        <p:blipFill rotWithShape="1">
          <a:blip r:embed="rId5">
            <a:alphaModFix/>
          </a:blip>
          <a:srcRect/>
          <a:stretch/>
        </p:blipFill>
        <p:spPr>
          <a:xfrm>
            <a:off x="2445450" y="-18796"/>
            <a:ext cx="2468880" cy="2286000"/>
          </a:xfrm>
          <a:prstGeom prst="rect">
            <a:avLst/>
          </a:prstGeom>
          <a:noFill/>
          <a:ln>
            <a:noFill/>
          </a:ln>
        </p:spPr>
      </p:pic>
      <p:pic>
        <p:nvPicPr>
          <p:cNvPr id="151" name="Google Shape;151;p5"/>
          <p:cNvPicPr preferRelativeResize="0"/>
          <p:nvPr/>
        </p:nvPicPr>
        <p:blipFill rotWithShape="1">
          <a:blip r:embed="rId6">
            <a:alphaModFix/>
          </a:blip>
          <a:srcRect/>
          <a:stretch/>
        </p:blipFill>
        <p:spPr>
          <a:xfrm>
            <a:off x="4808792" y="2248408"/>
            <a:ext cx="2468880" cy="2286000"/>
          </a:xfrm>
          <a:prstGeom prst="rect">
            <a:avLst/>
          </a:prstGeom>
          <a:noFill/>
          <a:ln>
            <a:noFill/>
          </a:ln>
        </p:spPr>
      </p:pic>
      <p:pic>
        <p:nvPicPr>
          <p:cNvPr id="152" name="Google Shape;152;p5"/>
          <p:cNvPicPr preferRelativeResize="0"/>
          <p:nvPr/>
        </p:nvPicPr>
        <p:blipFill rotWithShape="1">
          <a:blip r:embed="rId7">
            <a:alphaModFix/>
          </a:blip>
          <a:srcRect/>
          <a:stretch/>
        </p:blipFill>
        <p:spPr>
          <a:xfrm>
            <a:off x="4900884" y="4533900"/>
            <a:ext cx="2468880" cy="2331720"/>
          </a:xfrm>
          <a:prstGeom prst="rect">
            <a:avLst/>
          </a:prstGeom>
          <a:noFill/>
          <a:ln>
            <a:noFill/>
          </a:ln>
        </p:spPr>
      </p:pic>
      <p:pic>
        <p:nvPicPr>
          <p:cNvPr id="153" name="Google Shape;153;p5"/>
          <p:cNvPicPr preferRelativeResize="0"/>
          <p:nvPr/>
        </p:nvPicPr>
        <p:blipFill rotWithShape="1">
          <a:blip r:embed="rId8">
            <a:alphaModFix/>
          </a:blip>
          <a:srcRect/>
          <a:stretch/>
        </p:blipFill>
        <p:spPr>
          <a:xfrm>
            <a:off x="7277670" y="4525010"/>
            <a:ext cx="2468880" cy="2331720"/>
          </a:xfrm>
          <a:prstGeom prst="rect">
            <a:avLst/>
          </a:prstGeom>
          <a:noFill/>
          <a:ln>
            <a:noFill/>
          </a:ln>
        </p:spPr>
      </p:pic>
      <p:pic>
        <p:nvPicPr>
          <p:cNvPr id="154" name="Google Shape;154;p5"/>
          <p:cNvPicPr preferRelativeResize="0"/>
          <p:nvPr/>
        </p:nvPicPr>
        <p:blipFill rotWithShape="1">
          <a:blip r:embed="rId9">
            <a:alphaModFix/>
          </a:blip>
          <a:srcRect/>
          <a:stretch/>
        </p:blipFill>
        <p:spPr>
          <a:xfrm>
            <a:off x="7266525" y="2248408"/>
            <a:ext cx="2468880" cy="2286000"/>
          </a:xfrm>
          <a:prstGeom prst="rect">
            <a:avLst/>
          </a:prstGeom>
          <a:noFill/>
          <a:ln>
            <a:noFill/>
          </a:ln>
        </p:spPr>
      </p:pic>
      <p:pic>
        <p:nvPicPr>
          <p:cNvPr id="155" name="Google Shape;155;p5"/>
          <p:cNvPicPr preferRelativeResize="0"/>
          <p:nvPr/>
        </p:nvPicPr>
        <p:blipFill rotWithShape="1">
          <a:blip r:embed="rId10">
            <a:alphaModFix/>
          </a:blip>
          <a:srcRect/>
          <a:stretch/>
        </p:blipFill>
        <p:spPr>
          <a:xfrm>
            <a:off x="2442560" y="2248408"/>
            <a:ext cx="2468880" cy="2286000"/>
          </a:xfrm>
          <a:prstGeom prst="rect">
            <a:avLst/>
          </a:prstGeom>
          <a:noFill/>
          <a:ln>
            <a:noFill/>
          </a:ln>
        </p:spPr>
      </p:pic>
      <p:pic>
        <p:nvPicPr>
          <p:cNvPr id="156" name="Google Shape;156;p5"/>
          <p:cNvPicPr preferRelativeResize="0"/>
          <p:nvPr/>
        </p:nvPicPr>
        <p:blipFill rotWithShape="1">
          <a:blip r:embed="rId11">
            <a:alphaModFix/>
          </a:blip>
          <a:srcRect/>
          <a:stretch/>
        </p:blipFill>
        <p:spPr>
          <a:xfrm>
            <a:off x="9707880" y="2257806"/>
            <a:ext cx="2468880" cy="2286000"/>
          </a:xfrm>
          <a:prstGeom prst="rect">
            <a:avLst/>
          </a:prstGeom>
          <a:noFill/>
          <a:ln>
            <a:noFill/>
          </a:ln>
        </p:spPr>
      </p:pic>
      <p:pic>
        <p:nvPicPr>
          <p:cNvPr id="157" name="Google Shape;157;p5"/>
          <p:cNvPicPr preferRelativeResize="0"/>
          <p:nvPr/>
        </p:nvPicPr>
        <p:blipFill rotWithShape="1">
          <a:blip r:embed="rId12">
            <a:alphaModFix/>
          </a:blip>
          <a:srcRect/>
          <a:stretch/>
        </p:blipFill>
        <p:spPr>
          <a:xfrm>
            <a:off x="4882898" y="-18796"/>
            <a:ext cx="2468880" cy="2286000"/>
          </a:xfrm>
          <a:prstGeom prst="rect">
            <a:avLst/>
          </a:prstGeom>
          <a:noFill/>
          <a:ln>
            <a:noFill/>
          </a:ln>
        </p:spPr>
      </p:pic>
      <p:pic>
        <p:nvPicPr>
          <p:cNvPr id="158" name="Google Shape;158;p5"/>
          <p:cNvPicPr preferRelativeResize="0"/>
          <p:nvPr/>
        </p:nvPicPr>
        <p:blipFill rotWithShape="1">
          <a:blip r:embed="rId13">
            <a:alphaModFix/>
          </a:blip>
          <a:srcRect/>
          <a:stretch/>
        </p:blipFill>
        <p:spPr>
          <a:xfrm>
            <a:off x="7344508" y="-37084"/>
            <a:ext cx="2468880" cy="2286000"/>
          </a:xfrm>
          <a:prstGeom prst="rect">
            <a:avLst/>
          </a:prstGeom>
          <a:noFill/>
          <a:ln>
            <a:noFill/>
          </a:ln>
        </p:spPr>
      </p:pic>
      <p:pic>
        <p:nvPicPr>
          <p:cNvPr id="159" name="Google Shape;159;p5"/>
          <p:cNvPicPr preferRelativeResize="0"/>
          <p:nvPr/>
        </p:nvPicPr>
        <p:blipFill rotWithShape="1">
          <a:blip r:embed="rId14">
            <a:alphaModFix/>
          </a:blip>
          <a:srcRect/>
          <a:stretch/>
        </p:blipFill>
        <p:spPr>
          <a:xfrm>
            <a:off x="-635" y="4572000"/>
            <a:ext cx="2468880" cy="2286000"/>
          </a:xfrm>
          <a:prstGeom prst="rect">
            <a:avLst/>
          </a:prstGeom>
          <a:noFill/>
          <a:ln>
            <a:noFill/>
          </a:ln>
        </p:spPr>
      </p:pic>
      <p:pic>
        <p:nvPicPr>
          <p:cNvPr id="160" name="Google Shape;160;p5" descr="A flood in a neighborhood&#10;&#10;Description automatically generated"/>
          <p:cNvPicPr preferRelativeResize="0"/>
          <p:nvPr/>
        </p:nvPicPr>
        <p:blipFill rotWithShape="1">
          <a:blip r:embed="rId15">
            <a:alphaModFix/>
          </a:blip>
          <a:srcRect/>
          <a:stretch/>
        </p:blipFill>
        <p:spPr>
          <a:xfrm>
            <a:off x="-19050" y="2286000"/>
            <a:ext cx="2468880" cy="2286000"/>
          </a:xfrm>
          <a:prstGeom prst="rect">
            <a:avLst/>
          </a:prstGeom>
          <a:noFill/>
          <a:ln>
            <a:noFill/>
          </a:ln>
        </p:spPr>
      </p:pic>
      <p:pic>
        <p:nvPicPr>
          <p:cNvPr id="161" name="Google Shape;161;p5" descr="A group of plants growing in the ground&#10;&#10;Description automatically generated"/>
          <p:cNvPicPr preferRelativeResize="0"/>
          <p:nvPr/>
        </p:nvPicPr>
        <p:blipFill rotWithShape="1">
          <a:blip r:embed="rId16">
            <a:alphaModFix/>
          </a:blip>
          <a:srcRect/>
          <a:stretch/>
        </p:blipFill>
        <p:spPr>
          <a:xfrm>
            <a:off x="-19050" y="0"/>
            <a:ext cx="2468880" cy="2286000"/>
          </a:xfrm>
          <a:prstGeom prst="rect">
            <a:avLst/>
          </a:prstGeom>
          <a:noFill/>
          <a:ln>
            <a:noFill/>
          </a:ln>
        </p:spPr>
      </p:pic>
      <p:pic>
        <p:nvPicPr>
          <p:cNvPr id="162" name="Google Shape;162;p5"/>
          <p:cNvPicPr preferRelativeResize="0"/>
          <p:nvPr/>
        </p:nvPicPr>
        <p:blipFill rotWithShape="1">
          <a:blip r:embed="rId17">
            <a:alphaModFix/>
          </a:blip>
          <a:srcRect/>
          <a:stretch/>
        </p:blipFill>
        <p:spPr>
          <a:xfrm>
            <a:off x="9755601" y="4516120"/>
            <a:ext cx="2468880" cy="233172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A26F9-E369-63B4-7A14-F06C67A56A6D}"/>
              </a:ext>
            </a:extLst>
          </p:cNvPr>
          <p:cNvSpPr>
            <a:spLocks noGrp="1"/>
          </p:cNvSpPr>
          <p:nvPr>
            <p:ph type="title"/>
          </p:nvPr>
        </p:nvSpPr>
        <p:spPr>
          <a:xfrm>
            <a:off x="4020275" y="196122"/>
            <a:ext cx="5439336" cy="1189744"/>
          </a:xfrm>
        </p:spPr>
        <p:txBody>
          <a:bodyPr>
            <a:normAutofit fontScale="90000"/>
          </a:bodyPr>
          <a:lstStyle/>
          <a:p>
            <a:r>
              <a:rPr lang="en-US" sz="4000" dirty="0"/>
              <a:t>Children learn while playing*</a:t>
            </a:r>
          </a:p>
        </p:txBody>
      </p:sp>
      <p:pic>
        <p:nvPicPr>
          <p:cNvPr id="7" name="Picture 6">
            <a:extLst>
              <a:ext uri="{FF2B5EF4-FFF2-40B4-BE49-F238E27FC236}">
                <a16:creationId xmlns:a16="http://schemas.microsoft.com/office/drawing/2014/main" id="{D1B176C5-B6D4-8010-70B5-B3CA6B6D26D8}"/>
              </a:ext>
            </a:extLst>
          </p:cNvPr>
          <p:cNvPicPr>
            <a:picLocks noChangeAspect="1"/>
          </p:cNvPicPr>
          <p:nvPr/>
        </p:nvPicPr>
        <p:blipFill>
          <a:blip r:embed="rId3"/>
          <a:srcRect t="8504" r="-2" b="29002"/>
          <a:stretch>
            <a:fillRect/>
          </a:stretch>
        </p:blipFill>
        <p:spPr>
          <a:xfrm>
            <a:off x="-4642" y="0"/>
            <a:ext cx="3006061" cy="3339639"/>
          </a:xfrm>
          <a:prstGeom prst="rect">
            <a:avLst/>
          </a:prstGeom>
        </p:spPr>
      </p:pic>
      <p:pic>
        <p:nvPicPr>
          <p:cNvPr id="10" name="Picture 9">
            <a:extLst>
              <a:ext uri="{FF2B5EF4-FFF2-40B4-BE49-F238E27FC236}">
                <a16:creationId xmlns:a16="http://schemas.microsoft.com/office/drawing/2014/main" id="{02AD46E4-1431-A9DB-9E10-8B02F526C4CE}"/>
              </a:ext>
            </a:extLst>
          </p:cNvPr>
          <p:cNvPicPr>
            <a:picLocks noChangeAspect="1"/>
          </p:cNvPicPr>
          <p:nvPr/>
        </p:nvPicPr>
        <p:blipFill>
          <a:blip r:embed="rId4"/>
          <a:srcRect t="9561" r="3" b="3"/>
          <a:stretch>
            <a:fillRect/>
          </a:stretch>
        </p:blipFill>
        <p:spPr>
          <a:xfrm>
            <a:off x="4020275" y="2624776"/>
            <a:ext cx="3574910" cy="3991494"/>
          </a:xfrm>
          <a:prstGeom prst="rect">
            <a:avLst/>
          </a:prstGeom>
        </p:spPr>
      </p:pic>
      <p:sp>
        <p:nvSpPr>
          <p:cNvPr id="11" name="Content Placeholder 10">
            <a:extLst>
              <a:ext uri="{FF2B5EF4-FFF2-40B4-BE49-F238E27FC236}">
                <a16:creationId xmlns:a16="http://schemas.microsoft.com/office/drawing/2014/main" id="{726928E3-E36A-B6B7-1A1B-03529CAB3F7D}"/>
              </a:ext>
            </a:extLst>
          </p:cNvPr>
          <p:cNvSpPr>
            <a:spLocks noGrp="1"/>
          </p:cNvSpPr>
          <p:nvPr>
            <p:ph idx="1"/>
          </p:nvPr>
        </p:nvSpPr>
        <p:spPr>
          <a:xfrm>
            <a:off x="3575538" y="1248457"/>
            <a:ext cx="7563604" cy="1340793"/>
          </a:xfrm>
        </p:spPr>
        <p:txBody>
          <a:bodyPr>
            <a:normAutofit/>
          </a:bodyPr>
          <a:lstStyle/>
          <a:p>
            <a:pPr marL="0" indent="0">
              <a:buNone/>
            </a:pPr>
            <a:r>
              <a:rPr lang="en-US" sz="2000" dirty="0"/>
              <a:t>“If making an educational game was as easy as writing a blog, educators could create games that reflected their community and language.”</a:t>
            </a:r>
          </a:p>
        </p:txBody>
      </p:sp>
      <p:sp>
        <p:nvSpPr>
          <p:cNvPr id="8" name="TextBox 7">
            <a:extLst>
              <a:ext uri="{FF2B5EF4-FFF2-40B4-BE49-F238E27FC236}">
                <a16:creationId xmlns:a16="http://schemas.microsoft.com/office/drawing/2014/main" id="{6CBDE5FB-00EE-885D-78A4-D0351F40F28A}"/>
              </a:ext>
            </a:extLst>
          </p:cNvPr>
          <p:cNvSpPr txBox="1"/>
          <p:nvPr/>
        </p:nvSpPr>
        <p:spPr>
          <a:xfrm>
            <a:off x="505354" y="5197937"/>
            <a:ext cx="2496065" cy="369332"/>
          </a:xfrm>
          <a:prstGeom prst="rect">
            <a:avLst/>
          </a:prstGeom>
          <a:noFill/>
        </p:spPr>
        <p:txBody>
          <a:bodyPr wrap="square" rtlCol="0">
            <a:spAutoFit/>
          </a:bodyPr>
          <a:lstStyle/>
          <a:p>
            <a:pPr>
              <a:spcAft>
                <a:spcPts val="600"/>
              </a:spcAft>
            </a:pPr>
            <a:r>
              <a:rPr lang="en-US" dirty="0"/>
              <a:t>* Adults do, too. </a:t>
            </a:r>
          </a:p>
        </p:txBody>
      </p:sp>
      <p:pic>
        <p:nvPicPr>
          <p:cNvPr id="13" name="Picture 12">
            <a:extLst>
              <a:ext uri="{FF2B5EF4-FFF2-40B4-BE49-F238E27FC236}">
                <a16:creationId xmlns:a16="http://schemas.microsoft.com/office/drawing/2014/main" id="{29AF7F49-E3C3-EBA4-CA49-B82A32DBB286}"/>
              </a:ext>
            </a:extLst>
          </p:cNvPr>
          <p:cNvPicPr>
            <a:picLocks noChangeAspect="1"/>
          </p:cNvPicPr>
          <p:nvPr/>
        </p:nvPicPr>
        <p:blipFill>
          <a:blip r:embed="rId5"/>
          <a:stretch>
            <a:fillRect/>
          </a:stretch>
        </p:blipFill>
        <p:spPr>
          <a:xfrm>
            <a:off x="8098965" y="2771732"/>
            <a:ext cx="3668049" cy="3903785"/>
          </a:xfrm>
          <a:prstGeom prst="rect">
            <a:avLst/>
          </a:prstGeom>
        </p:spPr>
      </p:pic>
    </p:spTree>
    <p:extLst>
      <p:ext uri="{BB962C8B-B14F-4D97-AF65-F5344CB8AC3E}">
        <p14:creationId xmlns:p14="http://schemas.microsoft.com/office/powerpoint/2010/main" val="3466535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additive="base">
                                        <p:cTn id="7"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85942FB8-037C-93EA-EAFE-EFF30EB677D7}"/>
              </a:ext>
            </a:extLst>
          </p:cNvPr>
          <p:cNvPicPr>
            <a:picLocks noChangeAspect="1"/>
          </p:cNvPicPr>
          <p:nvPr/>
        </p:nvPicPr>
        <p:blipFill>
          <a:blip r:embed="rId3">
            <a:alphaModFix amt="50000"/>
          </a:blip>
          <a:srcRect b="881"/>
          <a:stretch>
            <a:fillRect/>
          </a:stretch>
        </p:blipFill>
        <p:spPr>
          <a:xfrm>
            <a:off x="20" y="1"/>
            <a:ext cx="12191980" cy="6857999"/>
          </a:xfrm>
          <a:prstGeom prst="rect">
            <a:avLst/>
          </a:prstGeom>
        </p:spPr>
      </p:pic>
      <p:sp>
        <p:nvSpPr>
          <p:cNvPr id="4" name="Title 3">
            <a:extLst>
              <a:ext uri="{FF2B5EF4-FFF2-40B4-BE49-F238E27FC236}">
                <a16:creationId xmlns:a16="http://schemas.microsoft.com/office/drawing/2014/main" id="{ACD68379-9FE7-2004-4FB0-1F269BFF2F74}"/>
              </a:ext>
            </a:extLst>
          </p:cNvPr>
          <p:cNvSpPr>
            <a:spLocks noGrp="1"/>
          </p:cNvSpPr>
          <p:nvPr>
            <p:ph type="title"/>
          </p:nvPr>
        </p:nvSpPr>
        <p:spPr>
          <a:xfrm>
            <a:off x="1425147" y="3583458"/>
            <a:ext cx="9144000" cy="1452675"/>
          </a:xfrm>
          <a:solidFill>
            <a:srgbClr val="002060"/>
          </a:solidFill>
        </p:spPr>
        <p:txBody>
          <a:bodyPr vert="horz" lIns="91440" tIns="45720" rIns="91440" bIns="45720" rtlCol="0" anchor="b">
            <a:normAutofit/>
          </a:bodyPr>
          <a:lstStyle/>
          <a:p>
            <a:pPr algn="ctr"/>
            <a:r>
              <a:rPr lang="en-US" dirty="0">
                <a:solidFill>
                  <a:srgbClr val="FFFFFF"/>
                </a:solidFill>
              </a:rPr>
              <a:t>Designing your game	</a:t>
            </a:r>
          </a:p>
        </p:txBody>
      </p:sp>
    </p:spTree>
    <p:extLst>
      <p:ext uri="{BB962C8B-B14F-4D97-AF65-F5344CB8AC3E}">
        <p14:creationId xmlns:p14="http://schemas.microsoft.com/office/powerpoint/2010/main" val="257306131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21"/>
          <p:cNvSpPr txBox="1">
            <a:spLocks noGrp="1"/>
          </p:cNvSpPr>
          <p:nvPr>
            <p:ph type="title"/>
          </p:nvPr>
        </p:nvSpPr>
        <p:spPr>
          <a:xfrm>
            <a:off x="131000" y="21800"/>
            <a:ext cx="11768800" cy="803600"/>
          </a:xfrm>
          <a:prstGeom prst="rect">
            <a:avLst/>
          </a:prstGeom>
          <a:noFill/>
          <a:ln>
            <a:noFill/>
          </a:ln>
        </p:spPr>
        <p:txBody>
          <a:bodyPr spcFirstLastPara="1" vert="horz" wrap="square" lIns="121900" tIns="60933" rIns="121900" bIns="60933" rtlCol="0" anchor="ctr" anchorCtr="0">
            <a:noAutofit/>
          </a:bodyPr>
          <a:lstStyle/>
          <a:p>
            <a:pPr algn="ctr">
              <a:spcBef>
                <a:spcPts val="0"/>
              </a:spcBef>
              <a:buClr>
                <a:schemeClr val="lt1"/>
              </a:buClr>
              <a:buSzPts val="4000"/>
            </a:pPr>
            <a:r>
              <a:rPr lang="en" sz="5333" b="1"/>
              <a:t>There is no right start</a:t>
            </a:r>
            <a:endParaRPr sz="1600" b="1"/>
          </a:p>
        </p:txBody>
      </p:sp>
      <p:sp>
        <p:nvSpPr>
          <p:cNvPr id="157" name="Google Shape;157;p21"/>
          <p:cNvSpPr txBox="1"/>
          <p:nvPr/>
        </p:nvSpPr>
        <p:spPr>
          <a:xfrm>
            <a:off x="194200" y="3481433"/>
            <a:ext cx="7486800" cy="1470400"/>
          </a:xfrm>
          <a:prstGeom prst="rect">
            <a:avLst/>
          </a:prstGeom>
          <a:noFill/>
          <a:ln>
            <a:noFill/>
          </a:ln>
        </p:spPr>
        <p:txBody>
          <a:bodyPr spcFirstLastPara="1" wrap="square" lIns="121900" tIns="60933" rIns="121900" bIns="60933" anchor="t" anchorCtr="0">
            <a:noAutofit/>
          </a:bodyPr>
          <a:lstStyle/>
          <a:p>
            <a:pPr marL="457189" indent="-486821">
              <a:buClr>
                <a:srgbClr val="666666"/>
              </a:buClr>
              <a:buSzPts val="2350"/>
              <a:buFont typeface="Lustria"/>
              <a:buChar char="•"/>
            </a:pPr>
            <a:r>
              <a:rPr lang="en" sz="3200" b="1" dirty="0">
                <a:solidFill>
                  <a:srgbClr val="666666"/>
                </a:solidFill>
                <a:latin typeface="Lustria"/>
                <a:ea typeface="Lustria"/>
                <a:cs typeface="Lustria"/>
                <a:sym typeface="Lustria"/>
              </a:rPr>
              <a:t>Draw it out</a:t>
            </a:r>
            <a:endParaRPr sz="3200" b="1" dirty="0">
              <a:solidFill>
                <a:srgbClr val="666666"/>
              </a:solidFill>
              <a:latin typeface="Lustria"/>
              <a:ea typeface="Lustria"/>
              <a:cs typeface="Lustria"/>
              <a:sym typeface="Lustria"/>
            </a:endParaRPr>
          </a:p>
          <a:p>
            <a:pPr marL="457189" indent="-486821">
              <a:buClr>
                <a:srgbClr val="666666"/>
              </a:buClr>
              <a:buSzPts val="2350"/>
              <a:buFont typeface="Lustria"/>
              <a:buChar char="•"/>
            </a:pPr>
            <a:r>
              <a:rPr lang="en" sz="3200" b="1" dirty="0">
                <a:solidFill>
                  <a:srgbClr val="666666"/>
                </a:solidFill>
                <a:latin typeface="Lustria"/>
                <a:ea typeface="Lustria"/>
                <a:cs typeface="Lustria"/>
                <a:sym typeface="Lustria"/>
              </a:rPr>
              <a:t>Start with a back story</a:t>
            </a:r>
            <a:endParaRPr sz="3200" b="1" dirty="0">
              <a:solidFill>
                <a:srgbClr val="666666"/>
              </a:solidFill>
              <a:latin typeface="Lustria"/>
              <a:ea typeface="Lustria"/>
              <a:cs typeface="Lustria"/>
              <a:sym typeface="Lustria"/>
            </a:endParaRPr>
          </a:p>
          <a:p>
            <a:pPr marL="457189" indent="-486821">
              <a:buClr>
                <a:srgbClr val="666666"/>
              </a:buClr>
              <a:buSzPts val="2350"/>
              <a:buFont typeface="Lustria"/>
              <a:buChar char="•"/>
            </a:pPr>
            <a:r>
              <a:rPr lang="en" sz="3200" b="1" dirty="0">
                <a:solidFill>
                  <a:srgbClr val="666666"/>
                </a:solidFill>
                <a:latin typeface="Lustria"/>
                <a:ea typeface="Lustria"/>
                <a:cs typeface="Lustria"/>
                <a:sym typeface="Lustria"/>
              </a:rPr>
              <a:t>Begin with the narrative</a:t>
            </a:r>
            <a:endParaRPr sz="3200" b="1" dirty="0">
              <a:solidFill>
                <a:srgbClr val="666666"/>
              </a:solidFill>
              <a:latin typeface="Lustria"/>
              <a:ea typeface="Lustria"/>
              <a:cs typeface="Lustria"/>
              <a:sym typeface="Lustria"/>
            </a:endParaRPr>
          </a:p>
          <a:p>
            <a:pPr marL="457189" indent="-486821">
              <a:buClr>
                <a:srgbClr val="666666"/>
              </a:buClr>
              <a:buSzPts val="2350"/>
              <a:buFont typeface="Lustria"/>
              <a:buChar char="•"/>
            </a:pPr>
            <a:r>
              <a:rPr lang="en" sz="3200" b="1" dirty="0">
                <a:solidFill>
                  <a:srgbClr val="666666"/>
                </a:solidFill>
                <a:latin typeface="Lustria"/>
                <a:ea typeface="Lustria"/>
                <a:cs typeface="Lustria"/>
                <a:sym typeface="Lustria"/>
              </a:rPr>
              <a:t>What math, science, etc. do you want students to learn?</a:t>
            </a:r>
            <a:endParaRPr sz="3200" b="1" dirty="0">
              <a:solidFill>
                <a:srgbClr val="666666"/>
              </a:solidFill>
              <a:latin typeface="Lustria"/>
              <a:ea typeface="Lustria"/>
              <a:cs typeface="Lustria"/>
              <a:sym typeface="Lustria"/>
            </a:endParaRPr>
          </a:p>
          <a:p>
            <a:pPr marL="457189" indent="-486821">
              <a:buClr>
                <a:srgbClr val="666666"/>
              </a:buClr>
              <a:buSzPts val="2350"/>
              <a:buFont typeface="Lustria"/>
              <a:buChar char="•"/>
            </a:pPr>
            <a:r>
              <a:rPr lang="en" sz="3200" b="1" dirty="0">
                <a:solidFill>
                  <a:srgbClr val="666666"/>
                </a:solidFill>
                <a:latin typeface="Lustria"/>
                <a:ea typeface="Lustria"/>
                <a:cs typeface="Lustria"/>
                <a:sym typeface="Lustria"/>
              </a:rPr>
              <a:t>Game design cards </a:t>
            </a:r>
            <a:endParaRPr sz="2400" b="1" dirty="0">
              <a:solidFill>
                <a:srgbClr val="666666"/>
              </a:solidFill>
              <a:latin typeface="Lustria"/>
              <a:ea typeface="Lustria"/>
              <a:cs typeface="Lustria"/>
              <a:sym typeface="Lustria"/>
            </a:endParaRPr>
          </a:p>
          <a:p>
            <a:endParaRPr sz="2200" dirty="0">
              <a:solidFill>
                <a:schemeClr val="dk1"/>
              </a:solidFill>
              <a:latin typeface="Lustria"/>
              <a:ea typeface="Lustria"/>
              <a:cs typeface="Lustria"/>
              <a:sym typeface="Lustria"/>
            </a:endParaRPr>
          </a:p>
        </p:txBody>
      </p:sp>
      <p:sp>
        <p:nvSpPr>
          <p:cNvPr id="158" name="Google Shape;158;p21"/>
          <p:cNvSpPr txBox="1">
            <a:spLocks noGrp="1"/>
          </p:cNvSpPr>
          <p:nvPr>
            <p:ph type="sldNum" idx="12"/>
          </p:nvPr>
        </p:nvSpPr>
        <p:spPr>
          <a:xfrm>
            <a:off x="11364721" y="6260831"/>
            <a:ext cx="731600" cy="524800"/>
          </a:xfrm>
          <a:prstGeom prst="rect">
            <a:avLst/>
          </a:prstGeom>
        </p:spPr>
        <p:txBody>
          <a:bodyPr spcFirstLastPara="1" vert="horz" wrap="square" lIns="121900" tIns="121900" rIns="121900" bIns="121900" rtlCol="0" anchor="ctr" anchorCtr="0">
            <a:noAutofit/>
          </a:bodyPr>
          <a:lstStyle/>
          <a:p>
            <a:fld id="{00000000-1234-1234-1234-123412341234}" type="slidenum">
              <a:rPr lang="en"/>
              <a:pPr/>
              <a:t>20</a:t>
            </a:fld>
            <a:endParaRPr/>
          </a:p>
        </p:txBody>
      </p:sp>
      <p:pic>
        <p:nvPicPr>
          <p:cNvPr id="159" name="Google Shape;159;p21"/>
          <p:cNvPicPr preferRelativeResize="0"/>
          <p:nvPr/>
        </p:nvPicPr>
        <p:blipFill>
          <a:blip r:embed="rId3">
            <a:alphaModFix/>
          </a:blip>
          <a:stretch>
            <a:fillRect/>
          </a:stretch>
        </p:blipFill>
        <p:spPr>
          <a:xfrm>
            <a:off x="6907667" y="2767734"/>
            <a:ext cx="5357200" cy="4017900"/>
          </a:xfrm>
          <a:prstGeom prst="rect">
            <a:avLst/>
          </a:prstGeom>
          <a:noFill/>
          <a:ln>
            <a:noFill/>
          </a:ln>
        </p:spPr>
      </p:pic>
      <p:sp>
        <p:nvSpPr>
          <p:cNvPr id="160" name="Google Shape;160;p21"/>
          <p:cNvSpPr txBox="1"/>
          <p:nvPr/>
        </p:nvSpPr>
        <p:spPr>
          <a:xfrm>
            <a:off x="57267" y="895433"/>
            <a:ext cx="11233600" cy="2092840"/>
          </a:xfrm>
          <a:prstGeom prst="rect">
            <a:avLst/>
          </a:prstGeom>
          <a:noFill/>
          <a:ln>
            <a:noFill/>
          </a:ln>
        </p:spPr>
        <p:txBody>
          <a:bodyPr spcFirstLastPara="1" wrap="square" lIns="121900" tIns="121900" rIns="121900" bIns="121900" anchor="t" anchorCtr="0">
            <a:spAutoFit/>
          </a:bodyPr>
          <a:lstStyle/>
          <a:p>
            <a:pPr marL="457189" indent="-486821">
              <a:buClr>
                <a:srgbClr val="666666"/>
              </a:buClr>
              <a:buSzPts val="2350"/>
              <a:buFont typeface="Lustria"/>
              <a:buChar char="•"/>
            </a:pPr>
            <a:r>
              <a:rPr lang="en" sz="3200" b="1" dirty="0">
                <a:solidFill>
                  <a:srgbClr val="666666"/>
                </a:solidFill>
                <a:latin typeface="Lustria"/>
                <a:ea typeface="Lustria"/>
                <a:cs typeface="Lustria"/>
                <a:sym typeface="Lustria"/>
              </a:rPr>
              <a:t>Start with research </a:t>
            </a:r>
            <a:endParaRPr sz="3200" b="1" dirty="0">
              <a:solidFill>
                <a:srgbClr val="666666"/>
              </a:solidFill>
              <a:latin typeface="Lustria"/>
              <a:ea typeface="Lustria"/>
              <a:cs typeface="Lustria"/>
              <a:sym typeface="Lustria"/>
            </a:endParaRPr>
          </a:p>
          <a:p>
            <a:pPr marL="1219170" lvl="1" indent="-507987">
              <a:buClr>
                <a:srgbClr val="666666"/>
              </a:buClr>
              <a:buSzPts val="2400"/>
              <a:buFont typeface="Lustria"/>
              <a:buChar char="•"/>
            </a:pPr>
            <a:r>
              <a:rPr lang="en" sz="3200" b="1" u="sng" dirty="0">
                <a:solidFill>
                  <a:schemeClr val="accent5"/>
                </a:solidFill>
                <a:latin typeface="Lustria"/>
                <a:ea typeface="Lustria"/>
                <a:cs typeface="Lustria"/>
                <a:sym typeface="Lustria"/>
                <a:hlinkClick r:id="rId4">
                  <a:extLst>
                    <a:ext uri="{A12FA001-AC4F-418D-AE19-62706E023703}">
                      <ahyp:hlinkClr xmlns:ahyp="http://schemas.microsoft.com/office/drawing/2018/hyperlinkcolor" val="tx"/>
                    </a:ext>
                  </a:extLst>
                </a:hlinkClick>
              </a:rPr>
              <a:t>growingmath.org</a:t>
            </a:r>
            <a:endParaRPr sz="3200" b="1" dirty="0">
              <a:solidFill>
                <a:srgbClr val="666666"/>
              </a:solidFill>
              <a:latin typeface="Lustria"/>
              <a:ea typeface="Lustria"/>
              <a:cs typeface="Lustria"/>
              <a:sym typeface="Lustria"/>
            </a:endParaRPr>
          </a:p>
          <a:p>
            <a:pPr marL="1219170" lvl="1" indent="-507987">
              <a:buClr>
                <a:srgbClr val="666666"/>
              </a:buClr>
              <a:buSzPts val="2400"/>
              <a:buFont typeface="Lustria"/>
              <a:buChar char="•"/>
            </a:pPr>
            <a:r>
              <a:rPr lang="en" sz="3200" b="1" u="sng" dirty="0">
                <a:solidFill>
                  <a:schemeClr val="hlink"/>
                </a:solidFill>
                <a:latin typeface="Lustria"/>
                <a:ea typeface="Lustria"/>
                <a:cs typeface="Lustria"/>
                <a:sym typeface="Lustria"/>
                <a:hlinkClick r:id="rId5"/>
              </a:rPr>
              <a:t>https://www.7generationgames.com/game_design/</a:t>
            </a:r>
            <a:endParaRPr sz="3200" b="1" dirty="0">
              <a:solidFill>
                <a:srgbClr val="666666"/>
              </a:solidFill>
              <a:latin typeface="Lustria"/>
              <a:ea typeface="Lustria"/>
              <a:cs typeface="Lustria"/>
              <a:sym typeface="Lustria"/>
            </a:endParaRPr>
          </a:p>
          <a:p>
            <a:endParaRPr sz="2400" dirty="0">
              <a:solidFill>
                <a:schemeClr val="lt2"/>
              </a:solidFill>
              <a:latin typeface="Roboto"/>
              <a:ea typeface="Roboto"/>
              <a:cs typeface="Roboto"/>
              <a:sym typeface="Robot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7">
                                            <p:txEl>
                                              <p:pRg st="0" end="0"/>
                                            </p:txEl>
                                          </p:spTgt>
                                        </p:tgtEl>
                                        <p:attrNameLst>
                                          <p:attrName>style.visibility</p:attrName>
                                        </p:attrNameLst>
                                      </p:cBhvr>
                                      <p:to>
                                        <p:strVal val="visible"/>
                                      </p:to>
                                    </p:set>
                                    <p:animEffect transition="in" filter="fade">
                                      <p:cBhvr>
                                        <p:cTn id="7" dur="1000"/>
                                        <p:tgtEl>
                                          <p:spTgt spid="15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7">
                                            <p:txEl>
                                              <p:pRg st="1" end="1"/>
                                            </p:txEl>
                                          </p:spTgt>
                                        </p:tgtEl>
                                        <p:attrNameLst>
                                          <p:attrName>style.visibility</p:attrName>
                                        </p:attrNameLst>
                                      </p:cBhvr>
                                      <p:to>
                                        <p:strVal val="visible"/>
                                      </p:to>
                                    </p:set>
                                    <p:animEffect transition="in" filter="fade">
                                      <p:cBhvr>
                                        <p:cTn id="12" dur="1000"/>
                                        <p:tgtEl>
                                          <p:spTgt spid="15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7">
                                            <p:txEl>
                                              <p:pRg st="2" end="2"/>
                                            </p:txEl>
                                          </p:spTgt>
                                        </p:tgtEl>
                                        <p:attrNameLst>
                                          <p:attrName>style.visibility</p:attrName>
                                        </p:attrNameLst>
                                      </p:cBhvr>
                                      <p:to>
                                        <p:strVal val="visible"/>
                                      </p:to>
                                    </p:set>
                                    <p:animEffect transition="in" filter="fade">
                                      <p:cBhvr>
                                        <p:cTn id="17" dur="1000"/>
                                        <p:tgtEl>
                                          <p:spTgt spid="15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7">
                                            <p:txEl>
                                              <p:pRg st="3" end="3"/>
                                            </p:txEl>
                                          </p:spTgt>
                                        </p:tgtEl>
                                        <p:attrNameLst>
                                          <p:attrName>style.visibility</p:attrName>
                                        </p:attrNameLst>
                                      </p:cBhvr>
                                      <p:to>
                                        <p:strVal val="visible"/>
                                      </p:to>
                                    </p:set>
                                    <p:animEffect transition="in" filter="fade">
                                      <p:cBhvr>
                                        <p:cTn id="22" dur="1000"/>
                                        <p:tgtEl>
                                          <p:spTgt spid="15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57">
                                            <p:txEl>
                                              <p:pRg st="4" end="4"/>
                                            </p:txEl>
                                          </p:spTgt>
                                        </p:tgtEl>
                                        <p:attrNameLst>
                                          <p:attrName>style.visibility</p:attrName>
                                        </p:attrNameLst>
                                      </p:cBhvr>
                                      <p:to>
                                        <p:strVal val="visible"/>
                                      </p:to>
                                    </p:set>
                                    <p:animEffect transition="in" filter="fade">
                                      <p:cBhvr>
                                        <p:cTn id="27" dur="1000"/>
                                        <p:tgtEl>
                                          <p:spTgt spid="15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18"/>
          <p:cNvSpPr txBox="1">
            <a:spLocks noGrp="1"/>
          </p:cNvSpPr>
          <p:nvPr>
            <p:ph type="title"/>
          </p:nvPr>
        </p:nvSpPr>
        <p:spPr>
          <a:xfrm>
            <a:off x="131000" y="21800"/>
            <a:ext cx="11768800" cy="803600"/>
          </a:xfrm>
          <a:prstGeom prst="rect">
            <a:avLst/>
          </a:prstGeom>
        </p:spPr>
        <p:txBody>
          <a:bodyPr spcFirstLastPara="1" vert="horz" wrap="square" lIns="121900" tIns="121900" rIns="121900" bIns="121900" rtlCol="0" anchor="ctr" anchorCtr="0">
            <a:noAutofit/>
          </a:bodyPr>
          <a:lstStyle/>
          <a:p>
            <a:pPr>
              <a:spcBef>
                <a:spcPts val="0"/>
              </a:spcBef>
            </a:pPr>
            <a:r>
              <a:rPr lang="en"/>
              <a:t>Diverse characters who just ARE</a:t>
            </a:r>
            <a:endParaRPr/>
          </a:p>
        </p:txBody>
      </p:sp>
      <p:sp>
        <p:nvSpPr>
          <p:cNvPr id="131" name="Google Shape;131;p18"/>
          <p:cNvSpPr txBox="1">
            <a:spLocks noGrp="1"/>
          </p:cNvSpPr>
          <p:nvPr>
            <p:ph type="sldNum" idx="12"/>
          </p:nvPr>
        </p:nvSpPr>
        <p:spPr>
          <a:xfrm>
            <a:off x="11364721" y="6260831"/>
            <a:ext cx="731600" cy="524800"/>
          </a:xfrm>
          <a:prstGeom prst="rect">
            <a:avLst/>
          </a:prstGeom>
        </p:spPr>
        <p:txBody>
          <a:bodyPr spcFirstLastPara="1" vert="horz" wrap="square" lIns="121900" tIns="121900" rIns="121900" bIns="121900" rtlCol="0" anchor="ctr" anchorCtr="0">
            <a:noAutofit/>
          </a:bodyPr>
          <a:lstStyle/>
          <a:p>
            <a:fld id="{00000000-1234-1234-1234-123412341234}" type="slidenum">
              <a:rPr lang="en"/>
              <a:pPr/>
              <a:t>21</a:t>
            </a:fld>
            <a:endParaRPr/>
          </a:p>
        </p:txBody>
      </p:sp>
      <p:pic>
        <p:nvPicPr>
          <p:cNvPr id="132" name="Google Shape;132;p18"/>
          <p:cNvPicPr preferRelativeResize="0"/>
          <p:nvPr/>
        </p:nvPicPr>
        <p:blipFill>
          <a:blip r:embed="rId3">
            <a:alphaModFix/>
          </a:blip>
          <a:stretch>
            <a:fillRect/>
          </a:stretch>
        </p:blipFill>
        <p:spPr>
          <a:xfrm>
            <a:off x="8909870" y="1021667"/>
            <a:ext cx="2402333" cy="5836336"/>
          </a:xfrm>
          <a:prstGeom prst="rect">
            <a:avLst/>
          </a:prstGeom>
          <a:noFill/>
          <a:ln>
            <a:noFill/>
          </a:ln>
        </p:spPr>
      </p:pic>
      <p:pic>
        <p:nvPicPr>
          <p:cNvPr id="133" name="Google Shape;133;p18"/>
          <p:cNvPicPr preferRelativeResize="0"/>
          <p:nvPr/>
        </p:nvPicPr>
        <p:blipFill>
          <a:blip r:embed="rId4">
            <a:alphaModFix/>
          </a:blip>
          <a:stretch>
            <a:fillRect/>
          </a:stretch>
        </p:blipFill>
        <p:spPr>
          <a:xfrm>
            <a:off x="226701" y="2743100"/>
            <a:ext cx="1358900" cy="3708400"/>
          </a:xfrm>
          <a:prstGeom prst="rect">
            <a:avLst/>
          </a:prstGeom>
          <a:noFill/>
          <a:ln>
            <a:noFill/>
          </a:ln>
        </p:spPr>
      </p:pic>
      <p:pic>
        <p:nvPicPr>
          <p:cNvPr id="134" name="Google Shape;134;p18"/>
          <p:cNvPicPr preferRelativeResize="0"/>
          <p:nvPr/>
        </p:nvPicPr>
        <p:blipFill>
          <a:blip r:embed="rId5">
            <a:alphaModFix/>
          </a:blip>
          <a:stretch>
            <a:fillRect/>
          </a:stretch>
        </p:blipFill>
        <p:spPr>
          <a:xfrm>
            <a:off x="5992669" y="1103868"/>
            <a:ext cx="2242832" cy="5448833"/>
          </a:xfrm>
          <a:prstGeom prst="rect">
            <a:avLst/>
          </a:prstGeom>
          <a:noFill/>
          <a:ln>
            <a:noFill/>
          </a:ln>
        </p:spPr>
      </p:pic>
      <p:pic>
        <p:nvPicPr>
          <p:cNvPr id="135" name="Google Shape;135;p18"/>
          <p:cNvPicPr preferRelativeResize="0"/>
          <p:nvPr/>
        </p:nvPicPr>
        <p:blipFill>
          <a:blip r:embed="rId6">
            <a:alphaModFix/>
          </a:blip>
          <a:stretch>
            <a:fillRect/>
          </a:stretch>
        </p:blipFill>
        <p:spPr>
          <a:xfrm>
            <a:off x="2963100" y="1231800"/>
            <a:ext cx="2666819" cy="56262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20"/>
          <p:cNvSpPr txBox="1">
            <a:spLocks noGrp="1"/>
          </p:cNvSpPr>
          <p:nvPr>
            <p:ph type="title"/>
          </p:nvPr>
        </p:nvSpPr>
        <p:spPr>
          <a:xfrm>
            <a:off x="0" y="-72133"/>
            <a:ext cx="11768800" cy="803600"/>
          </a:xfrm>
          <a:prstGeom prst="rect">
            <a:avLst/>
          </a:prstGeom>
        </p:spPr>
        <p:txBody>
          <a:bodyPr spcFirstLastPara="1" vert="horz" wrap="square" lIns="121900" tIns="121900" rIns="121900" bIns="121900" rtlCol="0" anchor="ctr" anchorCtr="0">
            <a:noAutofit/>
          </a:bodyPr>
          <a:lstStyle/>
          <a:p>
            <a:pPr>
              <a:spcBef>
                <a:spcPts val="0"/>
              </a:spcBef>
            </a:pPr>
            <a:r>
              <a:rPr lang="en"/>
              <a:t>Some tools to get you started</a:t>
            </a:r>
            <a:endParaRPr/>
          </a:p>
        </p:txBody>
      </p:sp>
      <p:sp>
        <p:nvSpPr>
          <p:cNvPr id="150" name="Google Shape;150;p20"/>
          <p:cNvSpPr txBox="1">
            <a:spLocks noGrp="1"/>
          </p:cNvSpPr>
          <p:nvPr>
            <p:ph type="sldNum" idx="12"/>
          </p:nvPr>
        </p:nvSpPr>
        <p:spPr>
          <a:xfrm>
            <a:off x="11364721" y="6260831"/>
            <a:ext cx="731600" cy="524800"/>
          </a:xfrm>
          <a:prstGeom prst="rect">
            <a:avLst/>
          </a:prstGeom>
        </p:spPr>
        <p:txBody>
          <a:bodyPr spcFirstLastPara="1" vert="horz" wrap="square" lIns="121900" tIns="121900" rIns="121900" bIns="121900" rtlCol="0" anchor="ctr" anchorCtr="0">
            <a:noAutofit/>
          </a:bodyPr>
          <a:lstStyle/>
          <a:p>
            <a:fld id="{00000000-1234-1234-1234-123412341234}" type="slidenum">
              <a:rPr lang="en"/>
              <a:pPr/>
              <a:t>22</a:t>
            </a:fld>
            <a:endParaRPr/>
          </a:p>
        </p:txBody>
      </p:sp>
      <p:sp>
        <p:nvSpPr>
          <p:cNvPr id="151" name="Google Shape;151;p20"/>
          <p:cNvSpPr txBox="1"/>
          <p:nvPr/>
        </p:nvSpPr>
        <p:spPr>
          <a:xfrm>
            <a:off x="739767" y="825401"/>
            <a:ext cx="11074000" cy="4740103"/>
          </a:xfrm>
          <a:prstGeom prst="rect">
            <a:avLst/>
          </a:prstGeom>
          <a:noFill/>
          <a:ln>
            <a:noFill/>
          </a:ln>
        </p:spPr>
        <p:txBody>
          <a:bodyPr spcFirstLastPara="1" wrap="square" lIns="121900" tIns="121900" rIns="121900" bIns="121900" anchor="t" anchorCtr="0">
            <a:spAutoFit/>
          </a:bodyPr>
          <a:lstStyle/>
          <a:p>
            <a:r>
              <a:rPr lang="en" sz="2667" dirty="0">
                <a:solidFill>
                  <a:srgbClr val="0D0D0D"/>
                </a:solidFill>
                <a:highlight>
                  <a:srgbClr val="FFFFFF"/>
                </a:highlight>
                <a:latin typeface="Roboto"/>
                <a:ea typeface="Roboto"/>
                <a:cs typeface="Roboto"/>
                <a:sym typeface="Roboto"/>
              </a:rPr>
              <a:t>AI - with or without images -</a:t>
            </a:r>
            <a:endParaRPr sz="2667" dirty="0">
              <a:solidFill>
                <a:srgbClr val="0D0D0D"/>
              </a:solidFill>
              <a:highlight>
                <a:srgbClr val="FFFFFF"/>
              </a:highlight>
              <a:latin typeface="Roboto"/>
              <a:ea typeface="Roboto"/>
              <a:cs typeface="Roboto"/>
              <a:sym typeface="Roboto"/>
            </a:endParaRPr>
          </a:p>
          <a:p>
            <a:r>
              <a:rPr lang="en" sz="1600" dirty="0">
                <a:solidFill>
                  <a:srgbClr val="0D0D0D"/>
                </a:solidFill>
                <a:highlight>
                  <a:srgbClr val="FFFFFF"/>
                </a:highlight>
                <a:latin typeface="Roboto"/>
                <a:ea typeface="Roboto"/>
                <a:cs typeface="Roboto"/>
                <a:sym typeface="Roboto"/>
              </a:rPr>
              <a:t>Write a factual summary of child labor in the U.S. from 1850-1925. Begin with the statement "In the late 19th and early twentieth century, the child labor laws we have today did not exist. Children could be found in many danger and difficult jobs. " Refer to the following images in your story. </a:t>
            </a:r>
          </a:p>
          <a:p>
            <a:r>
              <a:rPr lang="en" sz="1600" u="sng" dirty="0">
                <a:solidFill>
                  <a:schemeClr val="hlink"/>
                </a:solidFill>
                <a:highlight>
                  <a:srgbClr val="FFFFFF"/>
                </a:highlight>
                <a:latin typeface="Roboto"/>
                <a:ea typeface="Roboto"/>
                <a:cs typeface="Roboto"/>
                <a:sym typeface="Roboto"/>
                <a:hlinkClick r:id="rId3"/>
              </a:rPr>
              <a:t>https://www.loc.gov/resource/nclc.01151/</a:t>
            </a:r>
            <a:r>
              <a:rPr lang="en" sz="1600" dirty="0">
                <a:solidFill>
                  <a:srgbClr val="0D0D0D"/>
                </a:solidFill>
                <a:highlight>
                  <a:srgbClr val="FFFFFF"/>
                </a:highlight>
                <a:latin typeface="Roboto"/>
                <a:ea typeface="Roboto"/>
                <a:cs typeface="Roboto"/>
                <a:sym typeface="Roboto"/>
              </a:rPr>
              <a:t>	</a:t>
            </a:r>
            <a:endParaRPr sz="1600" dirty="0">
              <a:solidFill>
                <a:srgbClr val="0D0D0D"/>
              </a:solidFill>
              <a:highlight>
                <a:srgbClr val="FFFFFF"/>
              </a:highlight>
              <a:latin typeface="Roboto"/>
              <a:ea typeface="Roboto"/>
              <a:cs typeface="Roboto"/>
              <a:sym typeface="Roboto"/>
            </a:endParaRPr>
          </a:p>
          <a:p>
            <a:r>
              <a:rPr lang="en" sz="1600" u="sng" dirty="0">
                <a:solidFill>
                  <a:schemeClr val="hlink"/>
                </a:solidFill>
                <a:highlight>
                  <a:srgbClr val="FFFFFF"/>
                </a:highlight>
                <a:latin typeface="Roboto"/>
                <a:ea typeface="Roboto"/>
                <a:cs typeface="Roboto"/>
                <a:sym typeface="Roboto"/>
                <a:hlinkClick r:id="rId4"/>
              </a:rPr>
              <a:t>https://www.loc.gov/resource/nclc.00608/</a:t>
            </a:r>
            <a:endParaRPr sz="1600" dirty="0">
              <a:solidFill>
                <a:srgbClr val="0D0D0D"/>
              </a:solidFill>
              <a:highlight>
                <a:srgbClr val="FFFFFF"/>
              </a:highlight>
              <a:latin typeface="Roboto"/>
              <a:ea typeface="Roboto"/>
              <a:cs typeface="Roboto"/>
              <a:sym typeface="Roboto"/>
            </a:endParaRPr>
          </a:p>
          <a:p>
            <a:r>
              <a:rPr lang="en" sz="1600" dirty="0">
                <a:solidFill>
                  <a:srgbClr val="0D0D0D"/>
                </a:solidFill>
                <a:highlight>
                  <a:srgbClr val="FFFFFF"/>
                </a:highlight>
                <a:latin typeface="Roboto"/>
                <a:ea typeface="Roboto"/>
                <a:cs typeface="Roboto"/>
                <a:sym typeface="Roboto"/>
              </a:rPr>
              <a:t>  </a:t>
            </a:r>
            <a:r>
              <a:rPr lang="en" sz="1600" u="sng" dirty="0">
                <a:solidFill>
                  <a:schemeClr val="hlink"/>
                </a:solidFill>
                <a:highlight>
                  <a:srgbClr val="FFFFFF"/>
                </a:highlight>
                <a:latin typeface="Roboto"/>
                <a:ea typeface="Roboto"/>
                <a:cs typeface="Roboto"/>
                <a:sym typeface="Roboto"/>
                <a:hlinkClick r:id="rId5"/>
              </a:rPr>
              <a:t>https://www.loc.gov/resource/cph.3b43550/</a:t>
            </a:r>
            <a:endParaRPr sz="1600" dirty="0">
              <a:solidFill>
                <a:srgbClr val="0D0D0D"/>
              </a:solidFill>
              <a:highlight>
                <a:srgbClr val="FFFFFF"/>
              </a:highlight>
              <a:latin typeface="Roboto"/>
              <a:ea typeface="Roboto"/>
              <a:cs typeface="Roboto"/>
              <a:sym typeface="Roboto"/>
            </a:endParaRPr>
          </a:p>
          <a:p>
            <a:endParaRPr sz="3067" dirty="0">
              <a:solidFill>
                <a:srgbClr val="0D0D0D"/>
              </a:solidFill>
              <a:highlight>
                <a:srgbClr val="FFFFFF"/>
              </a:highlight>
              <a:latin typeface="Roboto"/>
              <a:ea typeface="Roboto"/>
              <a:cs typeface="Roboto"/>
              <a:sym typeface="Roboto"/>
            </a:endParaRPr>
          </a:p>
          <a:p>
            <a:r>
              <a:rPr lang="en" sz="3067" dirty="0">
                <a:solidFill>
                  <a:srgbClr val="0D0D0D"/>
                </a:solidFill>
                <a:highlight>
                  <a:srgbClr val="FFFFFF"/>
                </a:highlight>
                <a:latin typeface="Roboto"/>
                <a:ea typeface="Roboto"/>
                <a:cs typeface="Roboto"/>
                <a:sym typeface="Roboto"/>
              </a:rPr>
              <a:t>Game design cards</a:t>
            </a:r>
            <a:endParaRPr sz="3067" dirty="0">
              <a:solidFill>
                <a:srgbClr val="0D0D0D"/>
              </a:solidFill>
              <a:highlight>
                <a:srgbClr val="FFFFFF"/>
              </a:highlight>
              <a:latin typeface="Roboto"/>
              <a:ea typeface="Roboto"/>
              <a:cs typeface="Roboto"/>
              <a:sym typeface="Roboto"/>
            </a:endParaRPr>
          </a:p>
          <a:p>
            <a:r>
              <a:rPr lang="en" sz="3067" u="sng" dirty="0">
                <a:solidFill>
                  <a:schemeClr val="hlink"/>
                </a:solidFill>
                <a:highlight>
                  <a:srgbClr val="FFFFFF"/>
                </a:highlight>
                <a:latin typeface="Roboto"/>
                <a:ea typeface="Roboto"/>
                <a:cs typeface="Roboto"/>
                <a:sym typeface="Roboto"/>
                <a:hlinkClick r:id="rId6"/>
              </a:rPr>
              <a:t>https://docs.google.com/presentation/d/1zcHU52RU6flq89TwQFKaslYAbLJ6379YLTNwsk1dzZs/edit?usp=sharing</a:t>
            </a:r>
            <a:r>
              <a:rPr lang="en" sz="3067" dirty="0">
                <a:solidFill>
                  <a:srgbClr val="0D0D0D"/>
                </a:solidFill>
                <a:highlight>
                  <a:srgbClr val="FFFFFF"/>
                </a:highlight>
                <a:latin typeface="Roboto"/>
                <a:ea typeface="Roboto"/>
                <a:cs typeface="Roboto"/>
                <a:sym typeface="Roboto"/>
              </a:rPr>
              <a:t>	</a:t>
            </a:r>
            <a:endParaRPr sz="3067" dirty="0">
              <a:solidFill>
                <a:srgbClr val="0D0D0D"/>
              </a:solidFill>
              <a:highlight>
                <a:srgbClr val="FFFFFF"/>
              </a:highlight>
              <a:latin typeface="Roboto"/>
              <a:ea typeface="Roboto"/>
              <a:cs typeface="Roboto"/>
              <a:sym typeface="Roboto"/>
            </a:endParaRPr>
          </a:p>
          <a:p>
            <a:endParaRPr sz="3067" dirty="0">
              <a:solidFill>
                <a:srgbClr val="0D0D0D"/>
              </a:solidFill>
              <a:highlight>
                <a:srgbClr val="FFFFFF"/>
              </a:highlight>
              <a:latin typeface="Roboto"/>
              <a:ea typeface="Roboto"/>
              <a:cs typeface="Roboto"/>
              <a:sym typeface="Roboto"/>
            </a:endParaRPr>
          </a:p>
          <a:p>
            <a:endParaRPr sz="1600" dirty="0">
              <a:solidFill>
                <a:srgbClr val="0D0D0D"/>
              </a:solidFill>
              <a:highlight>
                <a:srgbClr val="FFFFFF"/>
              </a:highlight>
              <a:latin typeface="Roboto"/>
              <a:ea typeface="Roboto"/>
              <a:cs typeface="Roboto"/>
              <a:sym typeface="Roboto"/>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98452B3-8536-EE77-45C6-95128B3C1532}"/>
              </a:ext>
            </a:extLst>
          </p:cNvPr>
          <p:cNvPicPr>
            <a:picLocks noChangeAspect="1"/>
          </p:cNvPicPr>
          <p:nvPr/>
        </p:nvPicPr>
        <p:blipFill>
          <a:blip r:embed="rId3">
            <a:extLst>
              <a:ext uri="{28A0092B-C50C-407E-A947-70E740481C1C}">
                <a14:useLocalDpi xmlns:a14="http://schemas.microsoft.com/office/drawing/2010/main" val="0"/>
              </a:ext>
            </a:extLst>
          </a:blip>
          <a:srcRect b="19944"/>
          <a:stretch>
            <a:fillRect/>
          </a:stretch>
        </p:blipFill>
        <p:spPr>
          <a:xfrm>
            <a:off x="20" y="1282"/>
            <a:ext cx="12191980" cy="6856718"/>
          </a:xfrm>
          <a:prstGeom prst="rect">
            <a:avLst/>
          </a:prstGeom>
        </p:spPr>
      </p:pic>
    </p:spTree>
    <p:extLst>
      <p:ext uri="{BB962C8B-B14F-4D97-AF65-F5344CB8AC3E}">
        <p14:creationId xmlns:p14="http://schemas.microsoft.com/office/powerpoint/2010/main" val="5286751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33B9A26E-B2B4-F8A6-6A72-8A5D5D898A06}"/>
              </a:ext>
            </a:extLst>
          </p:cNvPr>
          <p:cNvPicPr>
            <a:picLocks noGrp="1" noChangeAspect="1"/>
          </p:cNvPicPr>
          <p:nvPr>
            <p:ph idx="1"/>
          </p:nvPr>
        </p:nvPicPr>
        <p:blipFill>
          <a:blip r:embed="rId3"/>
          <a:srcRect b="19944"/>
          <a:stretch>
            <a:fillRect/>
          </a:stretch>
        </p:blipFill>
        <p:spPr>
          <a:xfrm>
            <a:off x="20" y="1282"/>
            <a:ext cx="12191980" cy="6856718"/>
          </a:xfrm>
          <a:prstGeom prst="rect">
            <a:avLst/>
          </a:prstGeom>
        </p:spPr>
      </p:pic>
    </p:spTree>
    <p:extLst>
      <p:ext uri="{BB962C8B-B14F-4D97-AF65-F5344CB8AC3E}">
        <p14:creationId xmlns:p14="http://schemas.microsoft.com/office/powerpoint/2010/main" val="5363287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68C159A7-1A3B-AD38-B7F2-C85E48532375}"/>
              </a:ext>
            </a:extLst>
          </p:cNvPr>
          <p:cNvPicPr>
            <a:picLocks noGrp="1" noChangeAspect="1"/>
          </p:cNvPicPr>
          <p:nvPr>
            <p:ph idx="1"/>
          </p:nvPr>
        </p:nvPicPr>
        <p:blipFill>
          <a:blip r:embed="rId3"/>
          <a:srcRect b="19658"/>
          <a:stretch>
            <a:fillRect/>
          </a:stretch>
        </p:blipFill>
        <p:spPr>
          <a:xfrm>
            <a:off x="20" y="1282"/>
            <a:ext cx="12191980" cy="6856718"/>
          </a:xfrm>
          <a:prstGeom prst="rect">
            <a:avLst/>
          </a:prstGeom>
        </p:spPr>
      </p:pic>
    </p:spTree>
    <p:extLst>
      <p:ext uri="{BB962C8B-B14F-4D97-AF65-F5344CB8AC3E}">
        <p14:creationId xmlns:p14="http://schemas.microsoft.com/office/powerpoint/2010/main" val="35832861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85800" y="502920"/>
            <a:ext cx="10515600" cy="731520"/>
          </a:xfrm>
          <a:prstGeom prst="rect">
            <a:avLst/>
          </a:prstGeom>
          <a:noFill/>
          <a:ln/>
        </p:spPr>
        <p:txBody>
          <a:bodyPr wrap="square" lIns="0" tIns="0" rIns="0" bIns="0" rtlCol="0" anchor="ctr"/>
          <a:lstStyle/>
          <a:p>
            <a:pPr marL="0" indent="0">
              <a:buNone/>
            </a:pPr>
            <a:r>
              <a:rPr lang="en-US" sz="3600" b="1" dirty="0">
                <a:solidFill>
                  <a:srgbClr val="1F3D40"/>
                </a:solidFill>
                <a:latin typeface="Calibri" pitchFamily="34" charset="0"/>
                <a:ea typeface="Calibri" pitchFamily="34" charset="-122"/>
                <a:cs typeface="Calibri" pitchFamily="34" charset="-120"/>
              </a:rPr>
              <a:t>Splash screen = your title page</a:t>
            </a:r>
            <a:endParaRPr lang="en-US" sz="3600" dirty="0"/>
          </a:p>
        </p:txBody>
      </p:sp>
      <p:sp>
        <p:nvSpPr>
          <p:cNvPr id="3" name="Text 1"/>
          <p:cNvSpPr/>
          <p:nvPr/>
        </p:nvSpPr>
        <p:spPr>
          <a:xfrm>
            <a:off x="685800" y="1234440"/>
            <a:ext cx="9601200" cy="457200"/>
          </a:xfrm>
          <a:prstGeom prst="rect">
            <a:avLst/>
          </a:prstGeom>
          <a:noFill/>
          <a:ln/>
        </p:spPr>
        <p:txBody>
          <a:bodyPr wrap="square" lIns="0" tIns="0" rIns="0" bIns="0" rtlCol="0" anchor="ctr"/>
          <a:lstStyle/>
          <a:p>
            <a:pPr marL="0" indent="0">
              <a:buNone/>
            </a:pPr>
            <a:r>
              <a:rPr lang="en-US" sz="1500" dirty="0">
                <a:solidFill>
                  <a:srgbClr val="51636B"/>
                </a:solidFill>
                <a:latin typeface="Calibri" pitchFamily="34" charset="0"/>
                <a:ea typeface="Calibri" pitchFamily="34" charset="-122"/>
                <a:cs typeface="Calibri" pitchFamily="34" charset="-120"/>
              </a:rPr>
              <a:t>The first thing players see, every single time they start your game. Make it count.</a:t>
            </a:r>
            <a:endParaRPr lang="en-US" sz="1500" dirty="0"/>
          </a:p>
        </p:txBody>
      </p:sp>
      <p:sp>
        <p:nvSpPr>
          <p:cNvPr id="4" name="Shape 2"/>
          <p:cNvSpPr/>
          <p:nvPr/>
        </p:nvSpPr>
        <p:spPr>
          <a:xfrm>
            <a:off x="685800" y="2011680"/>
            <a:ext cx="3474720" cy="3108960"/>
          </a:xfrm>
          <a:prstGeom prst="roundRect">
            <a:avLst>
              <a:gd name="adj" fmla="val 4118"/>
            </a:avLst>
          </a:prstGeom>
          <a:solidFill>
            <a:srgbClr val="E6F5F5"/>
          </a:solidFill>
          <a:ln/>
        </p:spPr>
        <p:txBody>
          <a:bodyPr/>
          <a:lstStyle/>
          <a:p>
            <a:endParaRPr lang="en-US"/>
          </a:p>
        </p:txBody>
      </p:sp>
      <p:pic>
        <p:nvPicPr>
          <p:cNvPr id="5" name="Image 0" descr="assets/image28_r.png"/>
          <p:cNvPicPr>
            <a:picLocks noChangeAspect="1"/>
          </p:cNvPicPr>
          <p:nvPr/>
        </p:nvPicPr>
        <p:blipFill>
          <a:blip r:embed="rId3"/>
          <a:stretch>
            <a:fillRect/>
          </a:stretch>
        </p:blipFill>
        <p:spPr>
          <a:xfrm>
            <a:off x="914400" y="2717483"/>
            <a:ext cx="3017520" cy="1697355"/>
          </a:xfrm>
          <a:prstGeom prst="rect">
            <a:avLst/>
          </a:prstGeom>
        </p:spPr>
      </p:pic>
      <p:sp>
        <p:nvSpPr>
          <p:cNvPr id="6" name="Shape 3"/>
          <p:cNvSpPr/>
          <p:nvPr/>
        </p:nvSpPr>
        <p:spPr>
          <a:xfrm>
            <a:off x="4389120" y="2011680"/>
            <a:ext cx="3474720" cy="3108960"/>
          </a:xfrm>
          <a:prstGeom prst="roundRect">
            <a:avLst>
              <a:gd name="adj" fmla="val 4118"/>
            </a:avLst>
          </a:prstGeom>
          <a:solidFill>
            <a:srgbClr val="FDF3DC"/>
          </a:solidFill>
          <a:ln/>
        </p:spPr>
        <p:txBody>
          <a:bodyPr/>
          <a:lstStyle/>
          <a:p>
            <a:endParaRPr lang="en-US"/>
          </a:p>
        </p:txBody>
      </p:sp>
      <p:pic>
        <p:nvPicPr>
          <p:cNvPr id="7" name="Image 1" descr="assets/image29_r.png"/>
          <p:cNvPicPr>
            <a:picLocks noChangeAspect="1"/>
          </p:cNvPicPr>
          <p:nvPr/>
        </p:nvPicPr>
        <p:blipFill>
          <a:blip r:embed="rId4"/>
          <a:stretch>
            <a:fillRect/>
          </a:stretch>
        </p:blipFill>
        <p:spPr>
          <a:xfrm>
            <a:off x="4617720" y="2717483"/>
            <a:ext cx="3017520" cy="1697355"/>
          </a:xfrm>
          <a:prstGeom prst="rect">
            <a:avLst/>
          </a:prstGeom>
        </p:spPr>
      </p:pic>
      <p:sp>
        <p:nvSpPr>
          <p:cNvPr id="8" name="Shape 4"/>
          <p:cNvSpPr/>
          <p:nvPr/>
        </p:nvSpPr>
        <p:spPr>
          <a:xfrm>
            <a:off x="8092440" y="2011680"/>
            <a:ext cx="3474720" cy="3108960"/>
          </a:xfrm>
          <a:prstGeom prst="roundRect">
            <a:avLst>
              <a:gd name="adj" fmla="val 4118"/>
            </a:avLst>
          </a:prstGeom>
          <a:solidFill>
            <a:srgbClr val="F0ECF7"/>
          </a:solidFill>
          <a:ln/>
        </p:spPr>
        <p:txBody>
          <a:bodyPr/>
          <a:lstStyle/>
          <a:p>
            <a:endParaRPr lang="en-US"/>
          </a:p>
        </p:txBody>
      </p:sp>
      <p:pic>
        <p:nvPicPr>
          <p:cNvPr id="9" name="Image 2" descr="assets/image30_r.png"/>
          <p:cNvPicPr>
            <a:picLocks noChangeAspect="1"/>
          </p:cNvPicPr>
          <p:nvPr/>
        </p:nvPicPr>
        <p:blipFill>
          <a:blip r:embed="rId5"/>
          <a:stretch>
            <a:fillRect/>
          </a:stretch>
        </p:blipFill>
        <p:spPr>
          <a:xfrm>
            <a:off x="8321040" y="2586446"/>
            <a:ext cx="3017520" cy="1959429"/>
          </a:xfrm>
          <a:prstGeom prst="rect">
            <a:avLst/>
          </a:prstGeom>
        </p:spPr>
      </p:pic>
      <p:sp>
        <p:nvSpPr>
          <p:cNvPr id="13" name="Shape 8"/>
          <p:cNvSpPr/>
          <p:nvPr/>
        </p:nvSpPr>
        <p:spPr>
          <a:xfrm>
            <a:off x="5303520" y="5943600"/>
            <a:ext cx="128016" cy="128016"/>
          </a:xfrm>
          <a:prstGeom prst="ellipse">
            <a:avLst/>
          </a:prstGeom>
          <a:solidFill>
            <a:srgbClr val="1BA0A6"/>
          </a:solidFill>
          <a:ln/>
        </p:spPr>
        <p:txBody>
          <a:bodyPr/>
          <a:lstStyle/>
          <a:p>
            <a:endParaRPr lang="en-US"/>
          </a:p>
        </p:txBody>
      </p:sp>
      <p:sp>
        <p:nvSpPr>
          <p:cNvPr id="14" name="Shape 9"/>
          <p:cNvSpPr/>
          <p:nvPr/>
        </p:nvSpPr>
        <p:spPr>
          <a:xfrm>
            <a:off x="5541264" y="5943600"/>
            <a:ext cx="128016" cy="128016"/>
          </a:xfrm>
          <a:prstGeom prst="ellipse">
            <a:avLst/>
          </a:prstGeom>
          <a:solidFill>
            <a:srgbClr val="3FA9E0"/>
          </a:solidFill>
          <a:ln/>
        </p:spPr>
        <p:txBody>
          <a:bodyPr/>
          <a:lstStyle/>
          <a:p>
            <a:endParaRPr lang="en-US"/>
          </a:p>
        </p:txBody>
      </p:sp>
      <p:sp>
        <p:nvSpPr>
          <p:cNvPr id="15" name="Shape 10"/>
          <p:cNvSpPr/>
          <p:nvPr/>
        </p:nvSpPr>
        <p:spPr>
          <a:xfrm>
            <a:off x="5779008" y="5943600"/>
            <a:ext cx="128016" cy="128016"/>
          </a:xfrm>
          <a:prstGeom prst="ellipse">
            <a:avLst/>
          </a:prstGeom>
          <a:solidFill>
            <a:srgbClr val="8CC63F"/>
          </a:solidFill>
          <a:ln/>
        </p:spPr>
        <p:txBody>
          <a:bodyPr/>
          <a:lstStyle/>
          <a:p>
            <a:endParaRPr lang="en-US"/>
          </a:p>
        </p:txBody>
      </p:sp>
      <p:sp>
        <p:nvSpPr>
          <p:cNvPr id="16" name="Shape 11"/>
          <p:cNvSpPr/>
          <p:nvPr/>
        </p:nvSpPr>
        <p:spPr>
          <a:xfrm>
            <a:off x="6016752" y="5943600"/>
            <a:ext cx="128016" cy="128016"/>
          </a:xfrm>
          <a:prstGeom prst="ellipse">
            <a:avLst/>
          </a:prstGeom>
          <a:solidFill>
            <a:srgbClr val="F5B32B"/>
          </a:solidFill>
          <a:ln/>
        </p:spPr>
        <p:txBody>
          <a:bodyPr/>
          <a:lstStyle/>
          <a:p>
            <a:endParaRPr lang="en-US"/>
          </a:p>
        </p:txBody>
      </p:sp>
      <p:sp>
        <p:nvSpPr>
          <p:cNvPr id="17" name="Shape 12"/>
          <p:cNvSpPr/>
          <p:nvPr/>
        </p:nvSpPr>
        <p:spPr>
          <a:xfrm>
            <a:off x="6254496" y="5943600"/>
            <a:ext cx="128016" cy="128016"/>
          </a:xfrm>
          <a:prstGeom prst="ellipse">
            <a:avLst/>
          </a:prstGeom>
          <a:solidFill>
            <a:srgbClr val="F26B5E"/>
          </a:solidFill>
          <a:ln/>
        </p:spPr>
        <p:txBody>
          <a:bodyPr/>
          <a:lstStyle/>
          <a:p>
            <a:endParaRPr lang="en-US"/>
          </a:p>
        </p:txBody>
      </p:sp>
      <p:sp>
        <p:nvSpPr>
          <p:cNvPr id="18" name="Shape 13"/>
          <p:cNvSpPr/>
          <p:nvPr/>
        </p:nvSpPr>
        <p:spPr>
          <a:xfrm>
            <a:off x="6492240" y="5943600"/>
            <a:ext cx="128016" cy="128016"/>
          </a:xfrm>
          <a:prstGeom prst="ellipse">
            <a:avLst/>
          </a:prstGeom>
          <a:solidFill>
            <a:srgbClr val="7A5FA8"/>
          </a:solidFill>
          <a:ln/>
        </p:spPr>
        <p:txBody>
          <a:bodyPr/>
          <a:lstStyle/>
          <a:p>
            <a:endParaRPr lang="en-US"/>
          </a:p>
        </p:txBody>
      </p:sp>
      <p:sp>
        <p:nvSpPr>
          <p:cNvPr id="21" name="Text 15"/>
          <p:cNvSpPr/>
          <p:nvPr/>
        </p:nvSpPr>
        <p:spPr>
          <a:xfrm>
            <a:off x="11475720" y="6473952"/>
            <a:ext cx="320040" cy="274320"/>
          </a:xfrm>
          <a:prstGeom prst="rect">
            <a:avLst/>
          </a:prstGeom>
          <a:noFill/>
          <a:ln/>
        </p:spPr>
        <p:txBody>
          <a:bodyPr wrap="square" lIns="0" tIns="0" rIns="0" bIns="0" rtlCol="0" anchor="ctr"/>
          <a:lstStyle/>
          <a:p>
            <a:pPr marL="0" indent="0" algn="r">
              <a:buNone/>
            </a:pPr>
            <a:r>
              <a:rPr lang="en-US" sz="900" dirty="0">
                <a:solidFill>
                  <a:srgbClr val="A8BFC2"/>
                </a:solidFill>
                <a:latin typeface="Calibri" pitchFamily="34" charset="0"/>
                <a:ea typeface="Calibri" pitchFamily="34" charset="-122"/>
                <a:cs typeface="Calibri" pitchFamily="34" charset="-120"/>
              </a:rPr>
              <a:t>10</a:t>
            </a:r>
            <a:endParaRPr lang="en-US" sz="9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4AFDEB91-57AF-1DAB-627C-AD052719A460}"/>
              </a:ext>
            </a:extLst>
          </p:cNvPr>
          <p:cNvPicPr>
            <a:picLocks noGrp="1" noChangeAspect="1"/>
          </p:cNvPicPr>
          <p:nvPr>
            <p:ph idx="1"/>
          </p:nvPr>
        </p:nvPicPr>
        <p:blipFill>
          <a:blip r:embed="rId3"/>
          <a:srcRect b="18788"/>
          <a:stretch>
            <a:fillRect/>
          </a:stretch>
        </p:blipFill>
        <p:spPr>
          <a:xfrm>
            <a:off x="20" y="1282"/>
            <a:ext cx="12191980" cy="6856718"/>
          </a:xfrm>
          <a:prstGeom prst="rect">
            <a:avLst/>
          </a:prstGeom>
        </p:spPr>
      </p:pic>
    </p:spTree>
    <p:extLst>
      <p:ext uri="{BB962C8B-B14F-4D97-AF65-F5344CB8AC3E}">
        <p14:creationId xmlns:p14="http://schemas.microsoft.com/office/powerpoint/2010/main" val="33849930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2789443-43D0-8D84-6AF7-BE712F4EA7EC}"/>
              </a:ext>
            </a:extLst>
          </p:cNvPr>
          <p:cNvPicPr>
            <a:picLocks noGrp="1" noChangeAspect="1"/>
          </p:cNvPicPr>
          <p:nvPr>
            <p:ph idx="1"/>
          </p:nvPr>
        </p:nvPicPr>
        <p:blipFill>
          <a:blip r:embed="rId3"/>
          <a:srcRect r="425" b="-1"/>
          <a:stretch>
            <a:fillRect/>
          </a:stretch>
        </p:blipFill>
        <p:spPr>
          <a:xfrm>
            <a:off x="20" y="1282"/>
            <a:ext cx="12191980" cy="6856718"/>
          </a:xfrm>
          <a:prstGeom prst="rect">
            <a:avLst/>
          </a:prstGeom>
        </p:spPr>
      </p:pic>
      <p:sp>
        <p:nvSpPr>
          <p:cNvPr id="6" name="Up Arrow 5">
            <a:extLst>
              <a:ext uri="{FF2B5EF4-FFF2-40B4-BE49-F238E27FC236}">
                <a16:creationId xmlns:a16="http://schemas.microsoft.com/office/drawing/2014/main" id="{C199366D-58EB-1401-4F76-0E58A9E457AC}"/>
              </a:ext>
            </a:extLst>
          </p:cNvPr>
          <p:cNvSpPr/>
          <p:nvPr/>
        </p:nvSpPr>
        <p:spPr>
          <a:xfrm>
            <a:off x="7971692" y="5709138"/>
            <a:ext cx="1242646" cy="679939"/>
          </a:xfrm>
          <a:prstGeom prst="upArrow">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372550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FC4C4E84-6E4C-1E58-9EE2-86387F4C97C9}"/>
              </a:ext>
            </a:extLst>
          </p:cNvPr>
          <p:cNvPicPr>
            <a:picLocks noGrp="1" noChangeAspect="1"/>
          </p:cNvPicPr>
          <p:nvPr>
            <p:ph idx="1"/>
          </p:nvPr>
        </p:nvPicPr>
        <p:blipFill>
          <a:blip r:embed="rId2"/>
          <a:srcRect b="19658"/>
          <a:stretch>
            <a:fillRect/>
          </a:stretch>
        </p:blipFill>
        <p:spPr>
          <a:xfrm>
            <a:off x="20" y="1282"/>
            <a:ext cx="12191980" cy="6856718"/>
          </a:xfrm>
          <a:prstGeom prst="rect">
            <a:avLst/>
          </a:prstGeom>
        </p:spPr>
      </p:pic>
    </p:spTree>
    <p:extLst>
      <p:ext uri="{BB962C8B-B14F-4D97-AF65-F5344CB8AC3E}">
        <p14:creationId xmlns:p14="http://schemas.microsoft.com/office/powerpoint/2010/main" val="8795510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A9225FCF-2318-BC8F-F07E-57441CC22B66}"/>
              </a:ext>
            </a:extLst>
          </p:cNvPr>
          <p:cNvPicPr>
            <a:picLocks noChangeAspect="1"/>
          </p:cNvPicPr>
          <p:nvPr/>
        </p:nvPicPr>
        <p:blipFill>
          <a:blip r:embed="rId2"/>
          <a:srcRect l="3710" r="4757" b="1"/>
          <a:stretch>
            <a:fillRect/>
          </a:stretch>
        </p:blipFill>
        <p:spPr>
          <a:xfrm>
            <a:off x="1" y="10"/>
            <a:ext cx="6936390" cy="6857990"/>
          </a:xfrm>
          <a:prstGeom prst="rect">
            <a:avLst/>
          </a:prstGeom>
        </p:spPr>
      </p:pic>
      <p:sp>
        <p:nvSpPr>
          <p:cNvPr id="14" name="Content Placeholder 13">
            <a:extLst>
              <a:ext uri="{FF2B5EF4-FFF2-40B4-BE49-F238E27FC236}">
                <a16:creationId xmlns:a16="http://schemas.microsoft.com/office/drawing/2014/main" id="{4BAAA6FF-118C-684C-5B81-B7E3DF4FF49C}"/>
              </a:ext>
            </a:extLst>
          </p:cNvPr>
          <p:cNvSpPr>
            <a:spLocks noGrp="1"/>
          </p:cNvSpPr>
          <p:nvPr>
            <p:ph idx="1"/>
          </p:nvPr>
        </p:nvSpPr>
        <p:spPr>
          <a:xfrm>
            <a:off x="7531610" y="2434201"/>
            <a:ext cx="3822189" cy="3742762"/>
          </a:xfrm>
        </p:spPr>
        <p:txBody>
          <a:bodyPr>
            <a:normAutofit/>
          </a:bodyPr>
          <a:lstStyle/>
          <a:p>
            <a:pPr marL="0" indent="0">
              <a:buNone/>
            </a:pPr>
            <a:r>
              <a:rPr lang="en-US" sz="2000" dirty="0"/>
              <a:t>Click to select from images provided or upload your own images.</a:t>
            </a:r>
          </a:p>
        </p:txBody>
      </p:sp>
    </p:spTree>
    <p:extLst>
      <p:ext uri="{BB962C8B-B14F-4D97-AF65-F5344CB8AC3E}">
        <p14:creationId xmlns:p14="http://schemas.microsoft.com/office/powerpoint/2010/main" val="28948476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1B3EFA7-3996-12BC-5185-E005B198AA1B}"/>
              </a:ext>
            </a:extLst>
          </p:cNvPr>
          <p:cNvPicPr>
            <a:picLocks noGrp="1" noChangeAspect="1"/>
          </p:cNvPicPr>
          <p:nvPr>
            <p:ph idx="1"/>
          </p:nvPr>
        </p:nvPicPr>
        <p:blipFill>
          <a:blip r:embed="rId2"/>
          <a:srcRect b="18788"/>
          <a:stretch>
            <a:fillRect/>
          </a:stretch>
        </p:blipFill>
        <p:spPr>
          <a:xfrm>
            <a:off x="20" y="1282"/>
            <a:ext cx="12191980" cy="6856718"/>
          </a:xfrm>
          <a:prstGeom prst="rect">
            <a:avLst/>
          </a:prstGeom>
        </p:spPr>
      </p:pic>
    </p:spTree>
    <p:extLst>
      <p:ext uri="{BB962C8B-B14F-4D97-AF65-F5344CB8AC3E}">
        <p14:creationId xmlns:p14="http://schemas.microsoft.com/office/powerpoint/2010/main" val="2955884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449F90EB-7B49-91D4-1130-4301079B9182}"/>
              </a:ext>
            </a:extLst>
          </p:cNvPr>
          <p:cNvPicPr>
            <a:picLocks noGrp="1" noChangeAspect="1"/>
          </p:cNvPicPr>
          <p:nvPr>
            <p:ph idx="1"/>
          </p:nvPr>
        </p:nvPicPr>
        <p:blipFill>
          <a:blip r:embed="rId3"/>
          <a:stretch>
            <a:fillRect/>
          </a:stretch>
        </p:blipFill>
        <p:spPr>
          <a:xfrm>
            <a:off x="892673" y="31655"/>
            <a:ext cx="9634650" cy="6826345"/>
          </a:xfrm>
          <a:prstGeom prst="rect">
            <a:avLst/>
          </a:prstGeom>
        </p:spPr>
      </p:pic>
      <p:sp>
        <p:nvSpPr>
          <p:cNvPr id="11" name="Left Arrow 10">
            <a:extLst>
              <a:ext uri="{FF2B5EF4-FFF2-40B4-BE49-F238E27FC236}">
                <a16:creationId xmlns:a16="http://schemas.microsoft.com/office/drawing/2014/main" id="{079A4ADF-CA13-0AA4-6DB3-BAB1EFB5B7CF}"/>
              </a:ext>
            </a:extLst>
          </p:cNvPr>
          <p:cNvSpPr/>
          <p:nvPr/>
        </p:nvSpPr>
        <p:spPr>
          <a:xfrm>
            <a:off x="10527323" y="6158130"/>
            <a:ext cx="1323184" cy="668215"/>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159064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B53BB296-5097-7EF7-3C72-30EF0300F1F3}"/>
              </a:ext>
            </a:extLst>
          </p:cNvPr>
          <p:cNvPicPr>
            <a:picLocks noGrp="1" noChangeAspect="1"/>
          </p:cNvPicPr>
          <p:nvPr>
            <p:ph idx="1"/>
          </p:nvPr>
        </p:nvPicPr>
        <p:blipFill>
          <a:blip r:embed="rId2"/>
          <a:srcRect l="426" r="-1" b="-1"/>
          <a:stretch>
            <a:fillRect/>
          </a:stretch>
        </p:blipFill>
        <p:spPr>
          <a:xfrm>
            <a:off x="20" y="1282"/>
            <a:ext cx="12191980" cy="6856718"/>
          </a:xfrm>
          <a:prstGeom prst="rect">
            <a:avLst/>
          </a:prstGeom>
        </p:spPr>
      </p:pic>
    </p:spTree>
    <p:extLst>
      <p:ext uri="{BB962C8B-B14F-4D97-AF65-F5344CB8AC3E}">
        <p14:creationId xmlns:p14="http://schemas.microsoft.com/office/powerpoint/2010/main" val="4598437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D599E566-5A72-1AE6-5A29-4ADBC0BF48C2}"/>
              </a:ext>
            </a:extLst>
          </p:cNvPr>
          <p:cNvPicPr>
            <a:picLocks noGrp="1" noChangeAspect="1"/>
          </p:cNvPicPr>
          <p:nvPr>
            <p:ph idx="1"/>
          </p:nvPr>
        </p:nvPicPr>
        <p:blipFill>
          <a:blip r:embed="rId3"/>
          <a:srcRect r="425" b="-1"/>
          <a:stretch>
            <a:fillRect/>
          </a:stretch>
        </p:blipFill>
        <p:spPr>
          <a:xfrm>
            <a:off x="20" y="1282"/>
            <a:ext cx="12191980" cy="6856718"/>
          </a:xfrm>
          <a:prstGeom prst="rect">
            <a:avLst/>
          </a:prstGeom>
        </p:spPr>
      </p:pic>
    </p:spTree>
    <p:extLst>
      <p:ext uri="{BB962C8B-B14F-4D97-AF65-F5344CB8AC3E}">
        <p14:creationId xmlns:p14="http://schemas.microsoft.com/office/powerpoint/2010/main" val="12118476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3AFC2035-3D83-F400-118E-E29084F8D24B}"/>
              </a:ext>
            </a:extLst>
          </p:cNvPr>
          <p:cNvPicPr>
            <a:picLocks noGrp="1" noChangeAspect="1"/>
          </p:cNvPicPr>
          <p:nvPr>
            <p:ph idx="1"/>
          </p:nvPr>
        </p:nvPicPr>
        <p:blipFill>
          <a:blip r:embed="rId3"/>
          <a:srcRect r="425" b="-1"/>
          <a:stretch>
            <a:fillRect/>
          </a:stretch>
        </p:blipFill>
        <p:spPr>
          <a:xfrm>
            <a:off x="20" y="1282"/>
            <a:ext cx="12191980" cy="6856718"/>
          </a:xfrm>
          <a:prstGeom prst="rect">
            <a:avLst/>
          </a:prstGeom>
        </p:spPr>
      </p:pic>
    </p:spTree>
    <p:extLst>
      <p:ext uri="{BB962C8B-B14F-4D97-AF65-F5344CB8AC3E}">
        <p14:creationId xmlns:p14="http://schemas.microsoft.com/office/powerpoint/2010/main" val="14213724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154DFE63-256C-CB09-39A6-451CC7841DB5}"/>
              </a:ext>
            </a:extLst>
          </p:cNvPr>
          <p:cNvPicPr>
            <a:picLocks noGrp="1" noChangeAspect="1"/>
          </p:cNvPicPr>
          <p:nvPr>
            <p:ph idx="1"/>
          </p:nvPr>
        </p:nvPicPr>
        <p:blipFill>
          <a:blip r:embed="rId3"/>
          <a:srcRect l="426" r="-1" b="-1"/>
          <a:stretch>
            <a:fillRect/>
          </a:stretch>
        </p:blipFill>
        <p:spPr>
          <a:xfrm>
            <a:off x="20" y="1282"/>
            <a:ext cx="12191980" cy="6856718"/>
          </a:xfrm>
          <a:prstGeom prst="rect">
            <a:avLst/>
          </a:prstGeom>
        </p:spPr>
      </p:pic>
    </p:spTree>
    <p:extLst>
      <p:ext uri="{BB962C8B-B14F-4D97-AF65-F5344CB8AC3E}">
        <p14:creationId xmlns:p14="http://schemas.microsoft.com/office/powerpoint/2010/main" val="11774310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A5F4815-D24E-197A-D894-0E683A6592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66101" y="0"/>
            <a:ext cx="7430391" cy="6873113"/>
          </a:xfrm>
          <a:prstGeom prst="rect">
            <a:avLst/>
          </a:prstGeom>
          <a:ln>
            <a:noFill/>
          </a:ln>
        </p:spPr>
      </p:pic>
      <p:sp>
        <p:nvSpPr>
          <p:cNvPr id="2" name="TextBox 1">
            <a:extLst>
              <a:ext uri="{FF2B5EF4-FFF2-40B4-BE49-F238E27FC236}">
                <a16:creationId xmlns:a16="http://schemas.microsoft.com/office/drawing/2014/main" id="{2EBFFC8D-CA63-365D-1ED4-3176C7039796}"/>
              </a:ext>
            </a:extLst>
          </p:cNvPr>
          <p:cNvSpPr txBox="1"/>
          <p:nvPr/>
        </p:nvSpPr>
        <p:spPr>
          <a:xfrm>
            <a:off x="259492" y="1013254"/>
            <a:ext cx="2437334" cy="523220"/>
          </a:xfrm>
          <a:prstGeom prst="rect">
            <a:avLst/>
          </a:prstGeom>
          <a:noFill/>
        </p:spPr>
        <p:txBody>
          <a:bodyPr wrap="none" rtlCol="0">
            <a:spAutoFit/>
          </a:bodyPr>
          <a:lstStyle/>
          <a:p>
            <a:r>
              <a:rPr lang="en-US" sz="2800" dirty="0"/>
              <a:t>Editing  is easy</a:t>
            </a:r>
          </a:p>
        </p:txBody>
      </p:sp>
    </p:spTree>
    <p:extLst>
      <p:ext uri="{BB962C8B-B14F-4D97-AF65-F5344CB8AC3E}">
        <p14:creationId xmlns:p14="http://schemas.microsoft.com/office/powerpoint/2010/main" val="10590513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BA8D8-D19A-4040-7E19-2D86EBD88F86}"/>
              </a:ext>
            </a:extLst>
          </p:cNvPr>
          <p:cNvSpPr>
            <a:spLocks noGrp="1"/>
          </p:cNvSpPr>
          <p:nvPr>
            <p:ph type="title"/>
          </p:nvPr>
        </p:nvSpPr>
        <p:spPr>
          <a:xfrm>
            <a:off x="822119" y="871442"/>
            <a:ext cx="3050037" cy="2854659"/>
          </a:xfrm>
        </p:spPr>
        <p:txBody>
          <a:bodyPr vert="horz" lIns="91440" tIns="45720" rIns="91440" bIns="45720" rtlCol="0" anchor="b">
            <a:normAutofit/>
          </a:bodyPr>
          <a:lstStyle/>
          <a:p>
            <a:pPr algn="ctr"/>
            <a:r>
              <a:rPr lang="en-US" sz="2800" kern="1200" dirty="0">
                <a:solidFill>
                  <a:schemeClr val="tx1">
                    <a:alpha val="60000"/>
                  </a:schemeClr>
                </a:solidFill>
                <a:latin typeface="+mj-lt"/>
                <a:ea typeface="+mj-ea"/>
                <a:cs typeface="+mj-cs"/>
              </a:rPr>
              <a:t>Get the Game </a:t>
            </a:r>
            <a:r>
              <a:rPr lang="en-US" sz="2800" kern="1200" dirty="0">
                <a:solidFill>
                  <a:schemeClr val="bg1">
                    <a:alpha val="60000"/>
                  </a:schemeClr>
                </a:solidFill>
                <a:latin typeface="+mj-lt"/>
                <a:ea typeface="+mj-ea"/>
                <a:cs typeface="+mj-cs"/>
              </a:rPr>
              <a:t>Builder</a:t>
            </a:r>
          </a:p>
        </p:txBody>
      </p:sp>
      <p:pic>
        <p:nvPicPr>
          <p:cNvPr id="5" name="Content Placeholder 4">
            <a:extLst>
              <a:ext uri="{FF2B5EF4-FFF2-40B4-BE49-F238E27FC236}">
                <a16:creationId xmlns:a16="http://schemas.microsoft.com/office/drawing/2014/main" id="{B2CF4288-E4E7-5EA6-5E8D-56E4209714C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721009" y="685799"/>
            <a:ext cx="5486400" cy="5486400"/>
          </a:xfrm>
          <a:prstGeom prst="rect">
            <a:avLst/>
          </a:prstGeom>
        </p:spPr>
      </p:pic>
    </p:spTree>
    <p:extLst>
      <p:ext uri="{BB962C8B-B14F-4D97-AF65-F5344CB8AC3E}">
        <p14:creationId xmlns:p14="http://schemas.microsoft.com/office/powerpoint/2010/main" val="34730898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58EF1-EF5A-B627-3E69-E167F20E8482}"/>
              </a:ext>
            </a:extLst>
          </p:cNvPr>
          <p:cNvSpPr>
            <a:spLocks noGrp="1"/>
          </p:cNvSpPr>
          <p:nvPr>
            <p:ph type="title"/>
          </p:nvPr>
        </p:nvSpPr>
        <p:spPr>
          <a:xfrm>
            <a:off x="409253" y="0"/>
            <a:ext cx="10515600" cy="1325563"/>
          </a:xfrm>
        </p:spPr>
        <p:txBody>
          <a:bodyPr/>
          <a:lstStyle/>
          <a:p>
            <a:r>
              <a:rPr lang="en-US" dirty="0"/>
              <a:t>Sites you’ll want to know</a:t>
            </a:r>
          </a:p>
        </p:txBody>
      </p:sp>
      <p:sp>
        <p:nvSpPr>
          <p:cNvPr id="3" name="Content Placeholder 2">
            <a:extLst>
              <a:ext uri="{FF2B5EF4-FFF2-40B4-BE49-F238E27FC236}">
                <a16:creationId xmlns:a16="http://schemas.microsoft.com/office/drawing/2014/main" id="{67BB7EA8-EA71-371D-6474-C046DE0E2E37}"/>
              </a:ext>
            </a:extLst>
          </p:cNvPr>
          <p:cNvSpPr>
            <a:spLocks noGrp="1"/>
          </p:cNvSpPr>
          <p:nvPr>
            <p:ph idx="1"/>
          </p:nvPr>
        </p:nvSpPr>
        <p:spPr>
          <a:xfrm>
            <a:off x="409253" y="1778842"/>
            <a:ext cx="10515600" cy="4351338"/>
          </a:xfrm>
        </p:spPr>
        <p:txBody>
          <a:bodyPr/>
          <a:lstStyle/>
          <a:p>
            <a:pPr marL="0" indent="0">
              <a:buNone/>
            </a:pPr>
            <a:r>
              <a:rPr lang="en-US" dirty="0">
                <a:hlinkClick r:id="rId2"/>
              </a:rPr>
              <a:t>growingmath.org</a:t>
            </a:r>
            <a:r>
              <a:rPr lang="en-US" dirty="0"/>
              <a:t>	- Games , videos and lesson plans found here</a:t>
            </a:r>
          </a:p>
          <a:p>
            <a:pPr marL="0" indent="0">
              <a:buNone/>
            </a:pPr>
            <a:r>
              <a:rPr lang="en-US" dirty="0">
                <a:hlinkClick r:id="rId3"/>
              </a:rPr>
              <a:t>7genblocks.com </a:t>
            </a:r>
            <a:r>
              <a:rPr lang="en-US" dirty="0"/>
              <a:t>– Documentation and resources for the no-code game builder</a:t>
            </a:r>
          </a:p>
          <a:p>
            <a:pPr marL="0" indent="0">
              <a:buNone/>
            </a:pPr>
            <a:r>
              <a:rPr lang="en-US" dirty="0">
                <a:hlinkClick r:id="rId4"/>
              </a:rPr>
              <a:t>https://game-builder-7gen.com/login</a:t>
            </a:r>
            <a:r>
              <a:rPr lang="en-US" dirty="0"/>
              <a:t>	Go straight to the game builder to start building</a:t>
            </a:r>
          </a:p>
          <a:p>
            <a:pPr marL="0" indent="0">
              <a:buNone/>
            </a:pPr>
            <a:r>
              <a:rPr lang="en-US" dirty="0">
                <a:hlinkClick r:id="rId5"/>
              </a:rPr>
              <a:t>7generationgames.com </a:t>
            </a:r>
            <a:r>
              <a:rPr lang="en-US" dirty="0"/>
              <a:t>– Blogs, news, games, customized development</a:t>
            </a:r>
          </a:p>
        </p:txBody>
      </p:sp>
      <p:pic>
        <p:nvPicPr>
          <p:cNvPr id="7" name="Picture 6">
            <a:extLst>
              <a:ext uri="{FF2B5EF4-FFF2-40B4-BE49-F238E27FC236}">
                <a16:creationId xmlns:a16="http://schemas.microsoft.com/office/drawing/2014/main" id="{7F10FA29-6615-069B-E887-577A80ADB49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0412" y="5281602"/>
            <a:ext cx="4258491" cy="1001412"/>
          </a:xfrm>
          <a:prstGeom prst="rect">
            <a:avLst/>
          </a:prstGeom>
        </p:spPr>
      </p:pic>
      <p:pic>
        <p:nvPicPr>
          <p:cNvPr id="8" name="Picture 7">
            <a:extLst>
              <a:ext uri="{FF2B5EF4-FFF2-40B4-BE49-F238E27FC236}">
                <a16:creationId xmlns:a16="http://schemas.microsoft.com/office/drawing/2014/main" id="{7628004A-6606-F5DD-6EEF-74FA3AD1BA5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300963" y="4966031"/>
            <a:ext cx="3329940" cy="1240566"/>
          </a:xfrm>
          <a:prstGeom prst="rect">
            <a:avLst/>
          </a:prstGeom>
        </p:spPr>
      </p:pic>
      <p:pic>
        <p:nvPicPr>
          <p:cNvPr id="9" name="Picture 8">
            <a:extLst>
              <a:ext uri="{FF2B5EF4-FFF2-40B4-BE49-F238E27FC236}">
                <a16:creationId xmlns:a16="http://schemas.microsoft.com/office/drawing/2014/main" id="{F624D793-F0D5-9564-0CA5-502610A9A7F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102963" y="4966031"/>
            <a:ext cx="1500187" cy="1500187"/>
          </a:xfrm>
          <a:prstGeom prst="rect">
            <a:avLst/>
          </a:prstGeom>
        </p:spPr>
      </p:pic>
    </p:spTree>
    <p:extLst>
      <p:ext uri="{BB962C8B-B14F-4D97-AF65-F5344CB8AC3E}">
        <p14:creationId xmlns:p14="http://schemas.microsoft.com/office/powerpoint/2010/main" val="22872101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B3443F9-E88B-B363-2744-792B99E5A2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8096" y="1193800"/>
            <a:ext cx="6147841" cy="3911600"/>
          </a:xfrm>
          <a:prstGeom prst="rect">
            <a:avLst/>
          </a:prstGeom>
        </p:spPr>
      </p:pic>
      <p:sp>
        <p:nvSpPr>
          <p:cNvPr id="5" name="TextBox 4">
            <a:extLst>
              <a:ext uri="{FF2B5EF4-FFF2-40B4-BE49-F238E27FC236}">
                <a16:creationId xmlns:a16="http://schemas.microsoft.com/office/drawing/2014/main" id="{89D860C1-A791-A8DD-D92D-F582820FB33B}"/>
              </a:ext>
            </a:extLst>
          </p:cNvPr>
          <p:cNvSpPr txBox="1"/>
          <p:nvPr/>
        </p:nvSpPr>
        <p:spPr>
          <a:xfrm>
            <a:off x="508000" y="381000"/>
            <a:ext cx="6701692" cy="420564"/>
          </a:xfrm>
          <a:prstGeom prst="rect">
            <a:avLst/>
          </a:prstGeom>
          <a:noFill/>
        </p:spPr>
        <p:txBody>
          <a:bodyPr wrap="square">
            <a:spAutoFit/>
          </a:bodyPr>
          <a:lstStyle/>
          <a:p>
            <a:r>
              <a:rPr lang="en-US" sz="2133" dirty="0"/>
              <a:t>https://</a:t>
            </a:r>
            <a:r>
              <a:rPr lang="en-US" sz="2133" dirty="0" err="1"/>
              <a:t>www.youtube.com</a:t>
            </a:r>
            <a:r>
              <a:rPr lang="en-US" sz="2133" dirty="0"/>
              <a:t>/@7GenBlocks/playlists</a:t>
            </a:r>
          </a:p>
        </p:txBody>
      </p:sp>
      <p:sp>
        <p:nvSpPr>
          <p:cNvPr id="6" name="Up Arrow 5">
            <a:extLst>
              <a:ext uri="{FF2B5EF4-FFF2-40B4-BE49-F238E27FC236}">
                <a16:creationId xmlns:a16="http://schemas.microsoft.com/office/drawing/2014/main" id="{AC1B160A-15CF-F595-1DFD-0C2AA5766B0B}"/>
              </a:ext>
            </a:extLst>
          </p:cNvPr>
          <p:cNvSpPr/>
          <p:nvPr/>
        </p:nvSpPr>
        <p:spPr>
          <a:xfrm>
            <a:off x="812800" y="5003800"/>
            <a:ext cx="1066800" cy="863600"/>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8" name="TextBox 7">
            <a:extLst>
              <a:ext uri="{FF2B5EF4-FFF2-40B4-BE49-F238E27FC236}">
                <a16:creationId xmlns:a16="http://schemas.microsoft.com/office/drawing/2014/main" id="{7951110C-4CFB-F820-42EB-6F5588C530AE}"/>
              </a:ext>
            </a:extLst>
          </p:cNvPr>
          <p:cNvSpPr txBox="1"/>
          <p:nvPr/>
        </p:nvSpPr>
        <p:spPr>
          <a:xfrm>
            <a:off x="7518400" y="4767838"/>
            <a:ext cx="4215359" cy="502766"/>
          </a:xfrm>
          <a:prstGeom prst="rect">
            <a:avLst/>
          </a:prstGeom>
          <a:noFill/>
        </p:spPr>
        <p:txBody>
          <a:bodyPr wrap="square">
            <a:spAutoFit/>
          </a:bodyPr>
          <a:lstStyle/>
          <a:p>
            <a:r>
              <a:rPr lang="en-US" sz="2667" dirty="0"/>
              <a:t>https://7genblocks.com/</a:t>
            </a:r>
          </a:p>
        </p:txBody>
      </p:sp>
      <p:pic>
        <p:nvPicPr>
          <p:cNvPr id="10" name="Picture 9">
            <a:extLst>
              <a:ext uri="{FF2B5EF4-FFF2-40B4-BE49-F238E27FC236}">
                <a16:creationId xmlns:a16="http://schemas.microsoft.com/office/drawing/2014/main" id="{BD56C45A-9070-CA1D-0202-3E403463334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32305" y="1498601"/>
            <a:ext cx="5181600" cy="2865823"/>
          </a:xfrm>
          <a:prstGeom prst="rect">
            <a:avLst/>
          </a:prstGeom>
        </p:spPr>
      </p:pic>
    </p:spTree>
    <p:extLst>
      <p:ext uri="{BB962C8B-B14F-4D97-AF65-F5344CB8AC3E}">
        <p14:creationId xmlns:p14="http://schemas.microsoft.com/office/powerpoint/2010/main" val="313800026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752770-0DD5-0F67-24C5-BAB66B0B8D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19EA69-02EC-F378-F476-9371F77212AA}"/>
              </a:ext>
            </a:extLst>
          </p:cNvPr>
          <p:cNvSpPr>
            <a:spLocks noGrp="1"/>
          </p:cNvSpPr>
          <p:nvPr>
            <p:ph type="title"/>
          </p:nvPr>
        </p:nvSpPr>
        <p:spPr>
          <a:xfrm>
            <a:off x="1028700" y="1967266"/>
            <a:ext cx="3173186" cy="2495877"/>
          </a:xfrm>
          <a:noFill/>
        </p:spPr>
        <p:txBody>
          <a:bodyPr vert="horz" lIns="91440" tIns="45720" rIns="91440" bIns="45720" rtlCol="0" anchor="ctr">
            <a:normAutofit/>
          </a:bodyPr>
          <a:lstStyle/>
          <a:p>
            <a:pPr algn="ctr"/>
            <a:r>
              <a:rPr lang="en-US" sz="3600" kern="1200" dirty="0">
                <a:latin typeface="+mj-lt"/>
                <a:ea typeface="+mj-ea"/>
                <a:cs typeface="+mj-cs"/>
              </a:rPr>
              <a:t>Sites you’ll want to know</a:t>
            </a:r>
          </a:p>
        </p:txBody>
      </p:sp>
      <p:pic>
        <p:nvPicPr>
          <p:cNvPr id="6" name="Picture 5">
            <a:extLst>
              <a:ext uri="{FF2B5EF4-FFF2-40B4-BE49-F238E27FC236}">
                <a16:creationId xmlns:a16="http://schemas.microsoft.com/office/drawing/2014/main" id="{AEE8E164-31C8-0277-75E7-014E092C74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83296" y="643466"/>
            <a:ext cx="5568739" cy="5568739"/>
          </a:xfrm>
          <a:prstGeom prst="rect">
            <a:avLst/>
          </a:prstGeom>
        </p:spPr>
      </p:pic>
    </p:spTree>
    <p:extLst>
      <p:ext uri="{BB962C8B-B14F-4D97-AF65-F5344CB8AC3E}">
        <p14:creationId xmlns:p14="http://schemas.microsoft.com/office/powerpoint/2010/main" val="41815557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E74F7BB-4985-79CA-8444-9911378D58A0}"/>
              </a:ext>
            </a:extLst>
          </p:cNvPr>
          <p:cNvSpPr>
            <a:spLocks noGrp="1"/>
          </p:cNvSpPr>
          <p:nvPr>
            <p:ph type="title"/>
          </p:nvPr>
        </p:nvSpPr>
        <p:spPr>
          <a:xfrm>
            <a:off x="5297762" y="640080"/>
            <a:ext cx="6251110" cy="3566160"/>
          </a:xfrm>
        </p:spPr>
        <p:txBody>
          <a:bodyPr vert="horz" lIns="91440" tIns="45720" rIns="91440" bIns="45720" rtlCol="0" anchor="b">
            <a:normAutofit/>
          </a:bodyPr>
          <a:lstStyle/>
          <a:p>
            <a:r>
              <a:rPr lang="en-US" sz="5400"/>
              <a:t>Contact me! </a:t>
            </a:r>
          </a:p>
        </p:txBody>
      </p:sp>
      <p:sp>
        <p:nvSpPr>
          <p:cNvPr id="3" name="Text Placeholder 2">
            <a:extLst>
              <a:ext uri="{FF2B5EF4-FFF2-40B4-BE49-F238E27FC236}">
                <a16:creationId xmlns:a16="http://schemas.microsoft.com/office/drawing/2014/main" id="{1CE8F129-C842-13C7-A5E5-9BC5035EB785}"/>
              </a:ext>
            </a:extLst>
          </p:cNvPr>
          <p:cNvSpPr>
            <a:spLocks noGrp="1"/>
          </p:cNvSpPr>
          <p:nvPr>
            <p:ph type="body" idx="1"/>
          </p:nvPr>
        </p:nvSpPr>
        <p:spPr>
          <a:xfrm>
            <a:off x="5297760" y="4636008"/>
            <a:ext cx="6251111" cy="1572768"/>
          </a:xfrm>
        </p:spPr>
        <p:txBody>
          <a:bodyPr vert="horz" lIns="91440" tIns="45720" rIns="91440" bIns="45720" rtlCol="0">
            <a:normAutofit/>
          </a:bodyPr>
          <a:lstStyle/>
          <a:p>
            <a:r>
              <a:rPr lang="en-US">
                <a:solidFill>
                  <a:schemeClr val="tx1"/>
                </a:solidFill>
              </a:rPr>
              <a:t>AnnMaria De Mars, Ph.D.  </a:t>
            </a:r>
            <a:r>
              <a:rPr lang="en-US">
                <a:solidFill>
                  <a:schemeClr val="tx1"/>
                </a:solidFill>
                <a:hlinkClick r:id="rId2"/>
              </a:rPr>
              <a:t>annmaria@7generationgames.com</a:t>
            </a:r>
            <a:r>
              <a:rPr lang="en-US">
                <a:solidFill>
                  <a:schemeClr val="tx1"/>
                </a:solidFill>
              </a:rPr>
              <a:t>	</a:t>
            </a:r>
          </a:p>
          <a:p>
            <a:endParaRPr lang="en-US">
              <a:solidFill>
                <a:schemeClr val="tx1"/>
              </a:solidFill>
            </a:endParaRPr>
          </a:p>
        </p:txBody>
      </p:sp>
      <p:pic>
        <p:nvPicPr>
          <p:cNvPr id="5" name="Picture 4">
            <a:extLst>
              <a:ext uri="{FF2B5EF4-FFF2-40B4-BE49-F238E27FC236}">
                <a16:creationId xmlns:a16="http://schemas.microsoft.com/office/drawing/2014/main" id="{D1D1E5D0-5416-0BB1-9377-8D5409B66FF7}"/>
              </a:ext>
            </a:extLst>
          </p:cNvPr>
          <p:cNvPicPr>
            <a:picLocks noChangeAspect="1"/>
          </p:cNvPicPr>
          <p:nvPr/>
        </p:nvPicPr>
        <p:blipFill>
          <a:blip r:embed="rId3"/>
          <a:srcRect l="8131" r="17446"/>
          <a:stretch>
            <a:fillRect/>
          </a:stretch>
        </p:blipFill>
        <p:spPr>
          <a:xfrm>
            <a:off x="2235857" y="2982076"/>
            <a:ext cx="2421822" cy="356616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5"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2862" y="4409267"/>
            <a:ext cx="4243589" cy="18288"/>
          </a:xfrm>
          <a:custGeom>
            <a:avLst/>
            <a:gdLst>
              <a:gd name="csX0" fmla="*/ 0 w 4243589"/>
              <a:gd name="csY0" fmla="*/ 0 h 18288"/>
              <a:gd name="csX1" fmla="*/ 563791 w 4243589"/>
              <a:gd name="csY1" fmla="*/ 0 h 18288"/>
              <a:gd name="csX2" fmla="*/ 1042710 w 4243589"/>
              <a:gd name="csY2" fmla="*/ 0 h 18288"/>
              <a:gd name="csX3" fmla="*/ 1564066 w 4243589"/>
              <a:gd name="csY3" fmla="*/ 0 h 18288"/>
              <a:gd name="csX4" fmla="*/ 2212729 w 4243589"/>
              <a:gd name="csY4" fmla="*/ 0 h 18288"/>
              <a:gd name="csX5" fmla="*/ 2776520 w 4243589"/>
              <a:gd name="csY5" fmla="*/ 0 h 18288"/>
              <a:gd name="csX6" fmla="*/ 3297875 w 4243589"/>
              <a:gd name="csY6" fmla="*/ 0 h 18288"/>
              <a:gd name="csX7" fmla="*/ 4243589 w 4243589"/>
              <a:gd name="csY7" fmla="*/ 0 h 18288"/>
              <a:gd name="csX8" fmla="*/ 4243589 w 4243589"/>
              <a:gd name="csY8" fmla="*/ 18288 h 18288"/>
              <a:gd name="csX9" fmla="*/ 3637362 w 4243589"/>
              <a:gd name="csY9" fmla="*/ 18288 h 18288"/>
              <a:gd name="csX10" fmla="*/ 3116007 w 4243589"/>
              <a:gd name="csY10" fmla="*/ 18288 h 18288"/>
              <a:gd name="csX11" fmla="*/ 2424908 w 4243589"/>
              <a:gd name="csY11" fmla="*/ 18288 h 18288"/>
              <a:gd name="csX12" fmla="*/ 1861117 w 4243589"/>
              <a:gd name="csY12" fmla="*/ 18288 h 18288"/>
              <a:gd name="csX13" fmla="*/ 1382198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0768819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126</TotalTime>
  <Words>2463</Words>
  <Application>Microsoft Macintosh PowerPoint</Application>
  <PresentationFormat>Widescreen</PresentationFormat>
  <Paragraphs>156</Paragraphs>
  <Slides>42</Slides>
  <Notes>34</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42</vt:i4>
      </vt:variant>
    </vt:vector>
  </HeadingPairs>
  <TitlesOfParts>
    <vt:vector size="52" baseType="lpstr">
      <vt:lpstr>Aptos</vt:lpstr>
      <vt:lpstr>Aptos Display</vt:lpstr>
      <vt:lpstr>Arial</vt:lpstr>
      <vt:lpstr>Calibri</vt:lpstr>
      <vt:lpstr>DejaVu Sans</vt:lpstr>
      <vt:lpstr>Lustria</vt:lpstr>
      <vt:lpstr>Play</vt:lpstr>
      <vt:lpstr>Roboto</vt:lpstr>
      <vt:lpstr>Trebuchet MS</vt:lpstr>
      <vt:lpstr>Office Theme</vt:lpstr>
      <vt:lpstr>PowerPoint Presentation</vt:lpstr>
      <vt:lpstr>PowerPoint Presentation</vt:lpstr>
      <vt:lpstr>PowerPoint Presentation</vt:lpstr>
      <vt:lpstr>PowerPoint Presentation</vt:lpstr>
      <vt:lpstr>Careful what you wish for</vt:lpstr>
      <vt:lpstr>How games can be the answer</vt:lpstr>
      <vt:lpstr>PowerPoint Presentation</vt:lpstr>
      <vt:lpstr>Start where the student is</vt:lpstr>
      <vt:lpstr>PowerPoint Presentation</vt:lpstr>
      <vt:lpstr>Published, Peer Reviewed Research Shows the Games work </vt:lpstr>
      <vt:lpstr>https://www.growingmath.org/games-for-growing-math/</vt:lpstr>
      <vt:lpstr>Tell us how to improve</vt:lpstr>
      <vt:lpstr>PowerPoint Presentation</vt:lpstr>
      <vt:lpstr>PowerPoint Presentation</vt:lpstr>
      <vt:lpstr>”Can you stay? Some people from way up north want to talk with you?”</vt:lpstr>
      <vt:lpstr>7 Gen Blocks came about because I could not help the teachers way up north revitalize their language.</vt:lpstr>
      <vt:lpstr>PowerPoint Presentation</vt:lpstr>
      <vt:lpstr>Children learn while playing*</vt:lpstr>
      <vt:lpstr>Designing your game </vt:lpstr>
      <vt:lpstr>There is no right start</vt:lpstr>
      <vt:lpstr>Diverse characters who just ARE</vt:lpstr>
      <vt:lpstr>Some tools to get you started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Get the Game Builder</vt:lpstr>
      <vt:lpstr>Sites you’ll want to know</vt:lpstr>
      <vt:lpstr>PowerPoint Presentation</vt:lpstr>
      <vt:lpstr>Sites you’ll want to know</vt:lpstr>
      <vt:lpstr>Contact me!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AnnMaria De Mars</dc:creator>
  <cp:lastModifiedBy>AnnMaria De Mars</cp:lastModifiedBy>
  <cp:revision>5</cp:revision>
  <dcterms:created xsi:type="dcterms:W3CDTF">2026-10-22T03:30:25Z</dcterms:created>
  <dcterms:modified xsi:type="dcterms:W3CDTF">2026-10-22T05:36:29Z</dcterms:modified>
</cp:coreProperties>
</file>